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Lst>
  <p:notesMasterIdLst>
    <p:notesMasterId r:id="rId8"/>
  </p:notesMasterIdLst>
  <p:sldSz cx="14630400" cy="8229600"/>
  <p:notesSz cx="8229600" cy="14630400"/>
  <p:embeddedFontLst>
    <p:embeddedFont>
      <p:font typeface="Crimson Pro"/>
      <p:regular r:id="rId13"/>
    </p:embeddedFont>
    <p:embeddedFont>
      <p:font typeface="Crimson Pro"/>
      <p:regular r:id="rId14"/>
    </p:embeddedFont>
    <p:embeddedFont>
      <p:font typeface="Crimson Pro"/>
      <p:regular r:id="rId15"/>
    </p:embeddedFont>
    <p:embeddedFont>
      <p:font typeface="Crimson Pro"/>
      <p:regular r:id="rId16"/>
    </p:embeddedFont>
    <p:embeddedFont>
      <p:font typeface="Open Sans"/>
      <p:regular r:id="rId17"/>
    </p:embeddedFont>
    <p:embeddedFont>
      <p:font typeface="Open Sans"/>
      <p:regular r:id="rId18"/>
    </p:embeddedFont>
    <p:embeddedFont>
      <p:font typeface="Open Sans"/>
      <p:regular r:id="rId19"/>
    </p:embeddedFont>
    <p:embeddedFont>
      <p:font typeface="Open Sans"/>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 Id="rId13" Type="http://schemas.openxmlformats.org/officeDocument/2006/relationships/font" Target="fonts/font1.fntdata"/><Relationship Id="rId14" Type="http://schemas.openxmlformats.org/officeDocument/2006/relationships/font" Target="fonts/font2.fntdata"/><Relationship Id="rId15" Type="http://schemas.openxmlformats.org/officeDocument/2006/relationships/font" Target="fonts/font3.fntdata"/><Relationship Id="rId16" Type="http://schemas.openxmlformats.org/officeDocument/2006/relationships/font" Target="fonts/font4.fntdata"/><Relationship Id="rId17" Type="http://schemas.openxmlformats.org/officeDocument/2006/relationships/font" Target="fonts/font5.fntdata"/><Relationship Id="rId18" Type="http://schemas.openxmlformats.org/officeDocument/2006/relationships/font" Target="fonts/font6.fntdata"/><Relationship Id="rId19" Type="http://schemas.openxmlformats.org/officeDocument/2006/relationships/font" Target="fonts/font7.fntdata"/><Relationship Id="rId20"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2-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CFA">
              <a:alpha val="85000"/>
            </a:srgbClr>
          </a:solidFill>
          <a:ln/>
        </p:spPr>
      </p:sp>
      <p:sp>
        <p:nvSpPr>
          <p:cNvPr id="4" name="Text 1"/>
          <p:cNvSpPr/>
          <p:nvPr/>
        </p:nvSpPr>
        <p:spPr>
          <a:xfrm>
            <a:off x="793790" y="3537823"/>
            <a:ext cx="5670590" cy="708779"/>
          </a:xfrm>
          <a:prstGeom prst="rect">
            <a:avLst/>
          </a:prstGeom>
          <a:noFill/>
          <a:ln/>
        </p:spPr>
        <p:txBody>
          <a:bodyPr wrap="none" lIns="0" tIns="0" rIns="0" bIns="0" rtlCol="0" anchor="t"/>
          <a:lstStyle/>
          <a:p>
            <a:pPr algn="l" indent="0" marL="0">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CaterExtract</a:t>
            </a:r>
            <a:endParaRPr lang="en-US" sz="4450" dirty="0"/>
          </a:p>
        </p:txBody>
      </p:sp>
      <p:sp>
        <p:nvSpPr>
          <p:cNvPr id="5" name="Text 2"/>
          <p:cNvSpPr/>
          <p:nvPr/>
        </p:nvSpPr>
        <p:spPr>
          <a:xfrm>
            <a:off x="793790" y="4337328"/>
            <a:ext cx="6320195" cy="354330"/>
          </a:xfrm>
          <a:prstGeom prst="rect">
            <a:avLst/>
          </a:prstGeom>
          <a:noFill/>
          <a:ln/>
        </p:spPr>
        <p:txBody>
          <a:bodyPr wrap="non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Presented by: Arkadi Doktorovich, Hen Mandelbaum</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00894" y="733901"/>
            <a:ext cx="5504259" cy="637937"/>
          </a:xfrm>
          <a:prstGeom prst="rect">
            <a:avLst/>
          </a:prstGeom>
          <a:noFill/>
          <a:ln/>
        </p:spPr>
        <p:txBody>
          <a:bodyPr wrap="none" lIns="0" tIns="0" rIns="0" bIns="0" rtlCol="0" anchor="t"/>
          <a:lstStyle/>
          <a:p>
            <a:pPr algn="l" indent="0" marL="0">
              <a:lnSpc>
                <a:spcPts val="5000"/>
              </a:lnSpc>
              <a:buNone/>
            </a:pPr>
            <a:r>
              <a:rPr lang="en-US" sz="4000" b="1" dirty="0">
                <a:solidFill>
                  <a:srgbClr val="443728"/>
                </a:solidFill>
                <a:latin typeface="Crimson Pro Bold" pitchFamily="34" charset="0"/>
                <a:ea typeface="Crimson Pro Bold" pitchFamily="34" charset="-122"/>
                <a:cs typeface="Crimson Pro Bold" pitchFamily="34" charset="-120"/>
              </a:rPr>
              <a:t>Email Threads Extraction</a:t>
            </a:r>
            <a:endParaRPr lang="en-US" sz="4000" dirty="0"/>
          </a:p>
        </p:txBody>
      </p:sp>
      <p:sp>
        <p:nvSpPr>
          <p:cNvPr id="4" name="Text 1"/>
          <p:cNvSpPr/>
          <p:nvPr/>
        </p:nvSpPr>
        <p:spPr>
          <a:xfrm>
            <a:off x="6200894" y="1677948"/>
            <a:ext cx="7715012" cy="1633538"/>
          </a:xfrm>
          <a:prstGeom prst="rect">
            <a:avLst/>
          </a:prstGeom>
          <a:noFill/>
          <a:ln/>
        </p:spPr>
        <p:txBody>
          <a:bodyPr wrap="square" lIns="0" tIns="0" rIns="0" bIns="0" rtlCol="0" anchor="t"/>
          <a:lstStyle/>
          <a:p>
            <a:pPr algn="l" indent="0" marL="0">
              <a:lnSpc>
                <a:spcPts val="2550"/>
              </a:lnSpc>
              <a:buNone/>
            </a:pPr>
            <a:r>
              <a:rPr lang="en-US" sz="1600" dirty="0">
                <a:solidFill>
                  <a:srgbClr val="443728"/>
                </a:solidFill>
                <a:latin typeface="Open Sans" pitchFamily="34" charset="0"/>
                <a:ea typeface="Open Sans" pitchFamily="34" charset="-122"/>
                <a:cs typeface="Open Sans" pitchFamily="34" charset="-120"/>
              </a:rPr>
              <a:t>When requesting catering quotes for events, it is possible to receive dozens of emails that are full of information about the quotes but also have additional and ineffective information, making it difficult to find the best quote. The goal of our project is to enable quick filtering of relevant details and setting and changing data based on email conversations between the event organizer and the caterer.</a:t>
            </a:r>
            <a:endParaRPr lang="en-US" sz="1600" dirty="0"/>
          </a:p>
        </p:txBody>
      </p:sp>
      <p:sp>
        <p:nvSpPr>
          <p:cNvPr id="5" name="Shape 2"/>
          <p:cNvSpPr/>
          <p:nvPr/>
        </p:nvSpPr>
        <p:spPr>
          <a:xfrm>
            <a:off x="6200894" y="3541038"/>
            <a:ext cx="7715012" cy="1875234"/>
          </a:xfrm>
          <a:prstGeom prst="roundRect">
            <a:avLst>
              <a:gd name="adj" fmla="val 5851"/>
            </a:avLst>
          </a:prstGeom>
          <a:solidFill>
            <a:srgbClr val="FFFCFA"/>
          </a:solidFill>
          <a:ln w="22860">
            <a:solidFill>
              <a:srgbClr val="D1C8C6"/>
            </a:solidFill>
            <a:prstDash val="solid"/>
          </a:ln>
        </p:spPr>
      </p:sp>
      <p:sp>
        <p:nvSpPr>
          <p:cNvPr id="6" name="Shape 3"/>
          <p:cNvSpPr/>
          <p:nvPr/>
        </p:nvSpPr>
        <p:spPr>
          <a:xfrm>
            <a:off x="6178034" y="3541038"/>
            <a:ext cx="91440" cy="1875234"/>
          </a:xfrm>
          <a:prstGeom prst="roundRect">
            <a:avLst>
              <a:gd name="adj" fmla="val 93767"/>
            </a:avLst>
          </a:prstGeom>
          <a:solidFill>
            <a:srgbClr val="835E54"/>
          </a:solidFill>
          <a:ln/>
        </p:spPr>
      </p:sp>
      <p:sp>
        <p:nvSpPr>
          <p:cNvPr id="7" name="Text 4"/>
          <p:cNvSpPr/>
          <p:nvPr/>
        </p:nvSpPr>
        <p:spPr>
          <a:xfrm>
            <a:off x="6496407" y="3767971"/>
            <a:ext cx="2551748" cy="318849"/>
          </a:xfrm>
          <a:prstGeom prst="rect">
            <a:avLst/>
          </a:prstGeom>
          <a:noFill/>
          <a:ln/>
        </p:spPr>
        <p:txBody>
          <a:bodyPr wrap="none" lIns="0" tIns="0" rIns="0" bIns="0" rtlCol="0" anchor="t"/>
          <a:lstStyle/>
          <a:p>
            <a:pPr algn="l" indent="0" marL="0">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Project Goal</a:t>
            </a:r>
            <a:endParaRPr lang="en-US" sz="2000" dirty="0"/>
          </a:p>
        </p:txBody>
      </p:sp>
      <p:sp>
        <p:nvSpPr>
          <p:cNvPr id="8" name="Text 5"/>
          <p:cNvSpPr/>
          <p:nvPr/>
        </p:nvSpPr>
        <p:spPr>
          <a:xfrm>
            <a:off x="6496407" y="4209217"/>
            <a:ext cx="7192566" cy="980123"/>
          </a:xfrm>
          <a:prstGeom prst="rect">
            <a:avLst/>
          </a:prstGeom>
          <a:noFill/>
          <a:ln/>
        </p:spPr>
        <p:txBody>
          <a:bodyPr wrap="square" lIns="0" tIns="0" rIns="0" bIns="0" rtlCol="0" anchor="t"/>
          <a:lstStyle/>
          <a:p>
            <a:pPr algn="l" indent="0" marL="0">
              <a:lnSpc>
                <a:spcPts val="2550"/>
              </a:lnSpc>
              <a:buNone/>
            </a:pPr>
            <a:r>
              <a:rPr lang="en-US" sz="1600" dirty="0">
                <a:solidFill>
                  <a:srgbClr val="443728"/>
                </a:solidFill>
                <a:latin typeface="Open Sans" pitchFamily="34" charset="0"/>
                <a:ea typeface="Open Sans" pitchFamily="34" charset="-122"/>
                <a:cs typeface="Open Sans" pitchFamily="34" charset="-120"/>
              </a:rPr>
              <a:t>Our objective is to extract key features like </a:t>
            </a:r>
            <a:pPr algn="l" indent="0" marL="0">
              <a:lnSpc>
                <a:spcPts val="2550"/>
              </a:lnSpc>
              <a:buNone/>
            </a:pPr>
            <a:r>
              <a:rPr lang="en-US" sz="1600" b="1" dirty="0">
                <a:solidFill>
                  <a:srgbClr val="443728"/>
                </a:solidFill>
                <a:latin typeface="Open Sans" pitchFamily="34" charset="0"/>
                <a:ea typeface="Open Sans" pitchFamily="34" charset="-122"/>
                <a:cs typeface="Open Sans" pitchFamily="34" charset="-120"/>
              </a:rPr>
              <a:t>price, date, menu items, and constraints</a:t>
            </a:r>
            <a:pPr algn="l" indent="0" marL="0">
              <a:lnSpc>
                <a:spcPts val="2550"/>
              </a:lnSpc>
              <a:buNone/>
            </a:pPr>
            <a:r>
              <a:rPr lang="en-US" sz="1600" dirty="0">
                <a:solidFill>
                  <a:srgbClr val="443728"/>
                </a:solidFill>
                <a:latin typeface="Open Sans" pitchFamily="34" charset="0"/>
                <a:ea typeface="Open Sans" pitchFamily="34" charset="-122"/>
                <a:cs typeface="Open Sans" pitchFamily="34" charset="-120"/>
              </a:rPr>
              <a:t> from email threads. Inputs are raw email text, and outputs are structured JSON objects.</a:t>
            </a:r>
            <a:endParaRPr lang="en-US" sz="1600" dirty="0"/>
          </a:p>
        </p:txBody>
      </p:sp>
      <p:sp>
        <p:nvSpPr>
          <p:cNvPr id="9" name="Shape 6"/>
          <p:cNvSpPr/>
          <p:nvPr/>
        </p:nvSpPr>
        <p:spPr>
          <a:xfrm>
            <a:off x="6200894" y="5620345"/>
            <a:ext cx="7715012" cy="1875234"/>
          </a:xfrm>
          <a:prstGeom prst="roundRect">
            <a:avLst>
              <a:gd name="adj" fmla="val 5851"/>
            </a:avLst>
          </a:prstGeom>
          <a:solidFill>
            <a:srgbClr val="FFFCFA"/>
          </a:solidFill>
          <a:ln w="22860">
            <a:solidFill>
              <a:srgbClr val="D1C8C6"/>
            </a:solidFill>
            <a:prstDash val="solid"/>
          </a:ln>
        </p:spPr>
      </p:sp>
      <p:sp>
        <p:nvSpPr>
          <p:cNvPr id="10" name="Shape 7"/>
          <p:cNvSpPr/>
          <p:nvPr/>
        </p:nvSpPr>
        <p:spPr>
          <a:xfrm>
            <a:off x="6178034" y="5620345"/>
            <a:ext cx="91440" cy="1875234"/>
          </a:xfrm>
          <a:prstGeom prst="roundRect">
            <a:avLst>
              <a:gd name="adj" fmla="val 93767"/>
            </a:avLst>
          </a:prstGeom>
          <a:solidFill>
            <a:srgbClr val="835E54"/>
          </a:solidFill>
          <a:ln/>
        </p:spPr>
      </p:sp>
      <p:sp>
        <p:nvSpPr>
          <p:cNvPr id="11" name="Text 8"/>
          <p:cNvSpPr/>
          <p:nvPr/>
        </p:nvSpPr>
        <p:spPr>
          <a:xfrm>
            <a:off x="6496407" y="5847278"/>
            <a:ext cx="2551748" cy="318849"/>
          </a:xfrm>
          <a:prstGeom prst="rect">
            <a:avLst/>
          </a:prstGeom>
          <a:noFill/>
          <a:ln/>
        </p:spPr>
        <p:txBody>
          <a:bodyPr wrap="none" lIns="0" tIns="0" rIns="0" bIns="0" rtlCol="0" anchor="t"/>
          <a:lstStyle/>
          <a:p>
            <a:pPr algn="l" indent="0" marL="0">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Novelty</a:t>
            </a:r>
            <a:endParaRPr lang="en-US" sz="2000" dirty="0"/>
          </a:p>
        </p:txBody>
      </p:sp>
      <p:sp>
        <p:nvSpPr>
          <p:cNvPr id="12" name="Text 9"/>
          <p:cNvSpPr/>
          <p:nvPr/>
        </p:nvSpPr>
        <p:spPr>
          <a:xfrm>
            <a:off x="6496407" y="6288524"/>
            <a:ext cx="7192566" cy="980123"/>
          </a:xfrm>
          <a:prstGeom prst="rect">
            <a:avLst/>
          </a:prstGeom>
          <a:noFill/>
          <a:ln/>
        </p:spPr>
        <p:txBody>
          <a:bodyPr wrap="square" lIns="0" tIns="0" rIns="0" bIns="0" rtlCol="0" anchor="t"/>
          <a:lstStyle/>
          <a:p>
            <a:pPr algn="l" indent="0" marL="0">
              <a:lnSpc>
                <a:spcPts val="2550"/>
              </a:lnSpc>
              <a:buNone/>
            </a:pPr>
            <a:r>
              <a:rPr lang="en-US" sz="1600" dirty="0">
                <a:solidFill>
                  <a:srgbClr val="443728"/>
                </a:solidFill>
                <a:latin typeface="Open Sans" pitchFamily="34" charset="0"/>
                <a:ea typeface="Open Sans" pitchFamily="34" charset="-122"/>
                <a:cs typeface="Open Sans" pitchFamily="34" charset="-120"/>
              </a:rPr>
              <a:t>This project generates realistic business email threads with structured feature annotations, filling a gap since real emails are private and rarely available for research.</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2950369" y="379452"/>
            <a:ext cx="6572250" cy="344924"/>
          </a:xfrm>
          <a:prstGeom prst="rect">
            <a:avLst/>
          </a:prstGeom>
          <a:noFill/>
          <a:ln/>
        </p:spPr>
        <p:txBody>
          <a:bodyPr wrap="none" lIns="0" tIns="0" rIns="0" bIns="0" rtlCol="0" anchor="t"/>
          <a:lstStyle/>
          <a:p>
            <a:pPr algn="l" indent="0" marL="0">
              <a:lnSpc>
                <a:spcPts val="2700"/>
              </a:lnSpc>
              <a:buNone/>
            </a:pPr>
            <a:r>
              <a:rPr lang="en-US" sz="2150" b="1" dirty="0">
                <a:solidFill>
                  <a:srgbClr val="443728"/>
                </a:solidFill>
                <a:latin typeface="Crimson Pro Bold" pitchFamily="34" charset="0"/>
                <a:ea typeface="Crimson Pro Bold" pitchFamily="34" charset="-122"/>
                <a:cs typeface="Crimson Pro Bold" pitchFamily="34" charset="-120"/>
              </a:rPr>
              <a:t>Articles for Email Understanding and Feature Extraction</a:t>
            </a:r>
            <a:endParaRPr lang="en-US" sz="2150" dirty="0"/>
          </a:p>
        </p:txBody>
      </p:sp>
      <p:sp>
        <p:nvSpPr>
          <p:cNvPr id="3" name="Shape 1"/>
          <p:cNvSpPr/>
          <p:nvPr/>
        </p:nvSpPr>
        <p:spPr>
          <a:xfrm>
            <a:off x="2950369" y="1000363"/>
            <a:ext cx="8729663" cy="6477476"/>
          </a:xfrm>
          <a:prstGeom prst="roundRect">
            <a:avLst>
              <a:gd name="adj" fmla="val 895"/>
            </a:avLst>
          </a:prstGeom>
          <a:noFill/>
          <a:ln w="7620">
            <a:solidFill>
              <a:srgbClr val="000000">
                <a:alpha val="8000"/>
              </a:srgbClr>
            </a:solidFill>
            <a:prstDash val="solid"/>
          </a:ln>
        </p:spPr>
      </p:sp>
      <p:sp>
        <p:nvSpPr>
          <p:cNvPr id="4" name="Shape 2"/>
          <p:cNvSpPr/>
          <p:nvPr/>
        </p:nvSpPr>
        <p:spPr>
          <a:xfrm>
            <a:off x="2957989" y="1007983"/>
            <a:ext cx="8714423" cy="622221"/>
          </a:xfrm>
          <a:prstGeom prst="rect">
            <a:avLst/>
          </a:prstGeom>
          <a:solidFill>
            <a:srgbClr val="FFFFFF">
              <a:alpha val="4000"/>
            </a:srgbClr>
          </a:solidFill>
          <a:ln/>
        </p:spPr>
      </p:sp>
      <p:sp>
        <p:nvSpPr>
          <p:cNvPr id="5" name="Text 3"/>
          <p:cNvSpPr/>
          <p:nvPr/>
        </p:nvSpPr>
        <p:spPr>
          <a:xfrm>
            <a:off x="3096220" y="1098352"/>
            <a:ext cx="1190268" cy="220742"/>
          </a:xfrm>
          <a:prstGeom prst="rect">
            <a:avLst/>
          </a:prstGeom>
          <a:noFill/>
          <a:ln/>
        </p:spPr>
        <p:txBody>
          <a:bodyPr wrap="none" lIns="0" tIns="0" rIns="0" bIns="0" rtlCol="0" anchor="t"/>
          <a:lstStyle/>
          <a:p>
            <a:pPr algn="l" indent="0" marL="0">
              <a:lnSpc>
                <a:spcPts val="1700"/>
              </a:lnSpc>
              <a:buNone/>
            </a:pPr>
            <a:r>
              <a:rPr lang="en-US" sz="1050" b="1" dirty="0">
                <a:solidFill>
                  <a:srgbClr val="443728"/>
                </a:solidFill>
                <a:latin typeface="Open Sans" pitchFamily="34" charset="0"/>
                <a:ea typeface="Open Sans" pitchFamily="34" charset="-122"/>
                <a:cs typeface="Open Sans" pitchFamily="34" charset="-120"/>
              </a:rPr>
              <a:t>Title + Year</a:t>
            </a:r>
            <a:endParaRPr lang="en-US" sz="1050" dirty="0"/>
          </a:p>
        </p:txBody>
      </p:sp>
      <p:sp>
        <p:nvSpPr>
          <p:cNvPr id="6" name="Text 4"/>
          <p:cNvSpPr/>
          <p:nvPr/>
        </p:nvSpPr>
        <p:spPr>
          <a:xfrm>
            <a:off x="4570095" y="1098352"/>
            <a:ext cx="1115020" cy="220742"/>
          </a:xfrm>
          <a:prstGeom prst="rect">
            <a:avLst/>
          </a:prstGeom>
          <a:noFill/>
          <a:ln/>
        </p:spPr>
        <p:txBody>
          <a:bodyPr wrap="none" lIns="0" tIns="0" rIns="0" bIns="0" rtlCol="0" anchor="t"/>
          <a:lstStyle/>
          <a:p>
            <a:pPr algn="l" indent="0" marL="0">
              <a:lnSpc>
                <a:spcPts val="1700"/>
              </a:lnSpc>
              <a:buNone/>
            </a:pPr>
            <a:r>
              <a:rPr lang="en-US" sz="1050" b="1" dirty="0">
                <a:solidFill>
                  <a:srgbClr val="443728"/>
                </a:solidFill>
                <a:latin typeface="Open Sans" pitchFamily="34" charset="0"/>
                <a:ea typeface="Open Sans" pitchFamily="34" charset="-122"/>
                <a:cs typeface="Open Sans" pitchFamily="34" charset="-120"/>
              </a:rPr>
              <a:t>Task</a:t>
            </a:r>
            <a:endParaRPr lang="en-US" sz="1050" dirty="0"/>
          </a:p>
        </p:txBody>
      </p:sp>
      <p:sp>
        <p:nvSpPr>
          <p:cNvPr id="7" name="Text 5"/>
          <p:cNvSpPr/>
          <p:nvPr/>
        </p:nvSpPr>
        <p:spPr>
          <a:xfrm>
            <a:off x="5968722" y="1098352"/>
            <a:ext cx="1177766" cy="220742"/>
          </a:xfrm>
          <a:prstGeom prst="rect">
            <a:avLst/>
          </a:prstGeom>
          <a:noFill/>
          <a:ln/>
        </p:spPr>
        <p:txBody>
          <a:bodyPr wrap="none" lIns="0" tIns="0" rIns="0" bIns="0" rtlCol="0" anchor="t"/>
          <a:lstStyle/>
          <a:p>
            <a:pPr algn="l" indent="0" marL="0">
              <a:lnSpc>
                <a:spcPts val="1700"/>
              </a:lnSpc>
              <a:buNone/>
            </a:pPr>
            <a:r>
              <a:rPr lang="en-US" sz="1050" b="1" dirty="0">
                <a:solidFill>
                  <a:srgbClr val="443728"/>
                </a:solidFill>
                <a:latin typeface="Open Sans" pitchFamily="34" charset="0"/>
                <a:ea typeface="Open Sans" pitchFamily="34" charset="-122"/>
                <a:cs typeface="Open Sans" pitchFamily="34" charset="-120"/>
              </a:rPr>
              <a:t>Methods</a:t>
            </a:r>
            <a:endParaRPr lang="en-US" sz="1050" dirty="0"/>
          </a:p>
        </p:txBody>
      </p:sp>
      <p:sp>
        <p:nvSpPr>
          <p:cNvPr id="8" name="Text 6"/>
          <p:cNvSpPr/>
          <p:nvPr/>
        </p:nvSpPr>
        <p:spPr>
          <a:xfrm>
            <a:off x="7430095" y="1098352"/>
            <a:ext cx="1177766" cy="220742"/>
          </a:xfrm>
          <a:prstGeom prst="rect">
            <a:avLst/>
          </a:prstGeom>
          <a:noFill/>
          <a:ln/>
        </p:spPr>
        <p:txBody>
          <a:bodyPr wrap="none" lIns="0" tIns="0" rIns="0" bIns="0" rtlCol="0" anchor="t"/>
          <a:lstStyle/>
          <a:p>
            <a:pPr algn="l" indent="0" marL="0">
              <a:lnSpc>
                <a:spcPts val="1700"/>
              </a:lnSpc>
              <a:buNone/>
            </a:pPr>
            <a:r>
              <a:rPr lang="en-US" sz="1050" b="1" dirty="0">
                <a:solidFill>
                  <a:srgbClr val="443728"/>
                </a:solidFill>
                <a:latin typeface="Open Sans" pitchFamily="34" charset="0"/>
                <a:ea typeface="Open Sans" pitchFamily="34" charset="-122"/>
                <a:cs typeface="Open Sans" pitchFamily="34" charset="-120"/>
              </a:rPr>
              <a:t>Dataset</a:t>
            </a:r>
            <a:endParaRPr lang="en-US" sz="1050" dirty="0"/>
          </a:p>
        </p:txBody>
      </p:sp>
      <p:sp>
        <p:nvSpPr>
          <p:cNvPr id="9" name="Text 7"/>
          <p:cNvSpPr/>
          <p:nvPr/>
        </p:nvSpPr>
        <p:spPr>
          <a:xfrm>
            <a:off x="8891468" y="1098352"/>
            <a:ext cx="1177766" cy="220742"/>
          </a:xfrm>
          <a:prstGeom prst="rect">
            <a:avLst/>
          </a:prstGeom>
          <a:noFill/>
          <a:ln/>
        </p:spPr>
        <p:txBody>
          <a:bodyPr wrap="none" lIns="0" tIns="0" rIns="0" bIns="0" rtlCol="0" anchor="t"/>
          <a:lstStyle/>
          <a:p>
            <a:pPr algn="l" indent="0" marL="0">
              <a:lnSpc>
                <a:spcPts val="1700"/>
              </a:lnSpc>
              <a:buNone/>
            </a:pPr>
            <a:r>
              <a:rPr lang="en-US" sz="1050" b="1" dirty="0">
                <a:solidFill>
                  <a:srgbClr val="443728"/>
                </a:solidFill>
                <a:latin typeface="Open Sans" pitchFamily="34" charset="0"/>
                <a:ea typeface="Open Sans" pitchFamily="34" charset="-122"/>
                <a:cs typeface="Open Sans" pitchFamily="34" charset="-120"/>
              </a:rPr>
              <a:t>Results</a:t>
            </a:r>
            <a:endParaRPr lang="en-US" sz="1050" dirty="0"/>
          </a:p>
        </p:txBody>
      </p:sp>
      <p:sp>
        <p:nvSpPr>
          <p:cNvPr id="10" name="Text 8"/>
          <p:cNvSpPr/>
          <p:nvPr/>
        </p:nvSpPr>
        <p:spPr>
          <a:xfrm>
            <a:off x="10352842" y="1098352"/>
            <a:ext cx="1181576" cy="441484"/>
          </a:xfrm>
          <a:prstGeom prst="rect">
            <a:avLst/>
          </a:prstGeom>
          <a:noFill/>
          <a:ln/>
        </p:spPr>
        <p:txBody>
          <a:bodyPr wrap="square" lIns="0" tIns="0" rIns="0" bIns="0" rtlCol="0" anchor="t"/>
          <a:lstStyle/>
          <a:p>
            <a:pPr algn="l" indent="0" marL="0">
              <a:lnSpc>
                <a:spcPts val="1700"/>
              </a:lnSpc>
              <a:buNone/>
            </a:pPr>
            <a:r>
              <a:rPr lang="en-US" sz="1050" b="1" dirty="0">
                <a:solidFill>
                  <a:srgbClr val="443728"/>
                </a:solidFill>
                <a:latin typeface="Open Sans" pitchFamily="34" charset="0"/>
                <a:ea typeface="Open Sans" pitchFamily="34" charset="-122"/>
                <a:cs typeface="Open Sans" pitchFamily="34" charset="-120"/>
              </a:rPr>
              <a:t>Relation to Our Project</a:t>
            </a:r>
            <a:endParaRPr lang="en-US" sz="1050" dirty="0"/>
          </a:p>
        </p:txBody>
      </p:sp>
      <p:sp>
        <p:nvSpPr>
          <p:cNvPr id="11" name="Shape 9"/>
          <p:cNvSpPr/>
          <p:nvPr/>
        </p:nvSpPr>
        <p:spPr>
          <a:xfrm>
            <a:off x="2957989" y="1630204"/>
            <a:ext cx="8714423" cy="1946672"/>
          </a:xfrm>
          <a:prstGeom prst="rect">
            <a:avLst/>
          </a:prstGeom>
          <a:solidFill>
            <a:srgbClr val="000000">
              <a:alpha val="4000"/>
            </a:srgbClr>
          </a:solidFill>
          <a:ln/>
        </p:spPr>
      </p:sp>
      <p:sp>
        <p:nvSpPr>
          <p:cNvPr id="12" name="Text 10"/>
          <p:cNvSpPr/>
          <p:nvPr/>
        </p:nvSpPr>
        <p:spPr>
          <a:xfrm>
            <a:off x="3096220" y="1720572"/>
            <a:ext cx="1190268" cy="1324451"/>
          </a:xfrm>
          <a:prstGeom prst="rect">
            <a:avLst/>
          </a:prstGeom>
          <a:noFill/>
          <a:ln/>
        </p:spPr>
        <p:txBody>
          <a:bodyPr wrap="square" lIns="0" tIns="0" rIns="0" bIns="0" rtlCol="0" anchor="t"/>
          <a:lstStyle/>
          <a:p>
            <a:pPr algn="l" indent="0" marL="0">
              <a:lnSpc>
                <a:spcPts val="1700"/>
              </a:lnSpc>
              <a:buNone/>
            </a:pPr>
            <a:r>
              <a:rPr lang="en-US" sz="1050" dirty="0">
                <a:solidFill>
                  <a:srgbClr val="443728"/>
                </a:solidFill>
                <a:latin typeface="Open Sans" pitchFamily="34" charset="0"/>
                <a:ea typeface="Open Sans" pitchFamily="34" charset="-122"/>
                <a:cs typeface="Open Sans" pitchFamily="34" charset="-120"/>
              </a:rPr>
              <a:t>Email Summarizer: A Novel Hybrid Approach to Email Summarization (2025)</a:t>
            </a:r>
            <a:endParaRPr lang="en-US" sz="1050" dirty="0"/>
          </a:p>
        </p:txBody>
      </p:sp>
      <p:sp>
        <p:nvSpPr>
          <p:cNvPr id="13" name="Text 11"/>
          <p:cNvSpPr/>
          <p:nvPr/>
        </p:nvSpPr>
        <p:spPr>
          <a:xfrm>
            <a:off x="4570095" y="1720572"/>
            <a:ext cx="1115020" cy="882968"/>
          </a:xfrm>
          <a:prstGeom prst="rect">
            <a:avLst/>
          </a:prstGeom>
          <a:noFill/>
          <a:ln/>
        </p:spPr>
        <p:txBody>
          <a:bodyPr wrap="square" lIns="0" tIns="0" rIns="0" bIns="0" rtlCol="0" anchor="t"/>
          <a:lstStyle/>
          <a:p>
            <a:pPr algn="l" indent="0" marL="0">
              <a:lnSpc>
                <a:spcPts val="1700"/>
              </a:lnSpc>
              <a:buNone/>
            </a:pPr>
            <a:r>
              <a:rPr lang="en-US" sz="1050" dirty="0">
                <a:solidFill>
                  <a:srgbClr val="443728"/>
                </a:solidFill>
                <a:latin typeface="Open Sans" pitchFamily="34" charset="0"/>
                <a:ea typeface="Open Sans" pitchFamily="34" charset="-122"/>
                <a:cs typeface="Open Sans" pitchFamily="34" charset="-120"/>
              </a:rPr>
              <a:t>Summarization of individual emails and email content.</a:t>
            </a:r>
            <a:endParaRPr lang="en-US" sz="1050" dirty="0"/>
          </a:p>
        </p:txBody>
      </p:sp>
      <p:sp>
        <p:nvSpPr>
          <p:cNvPr id="14" name="Text 12"/>
          <p:cNvSpPr/>
          <p:nvPr/>
        </p:nvSpPr>
        <p:spPr>
          <a:xfrm>
            <a:off x="5968722" y="1720572"/>
            <a:ext cx="1177766" cy="1545193"/>
          </a:xfrm>
          <a:prstGeom prst="rect">
            <a:avLst/>
          </a:prstGeom>
          <a:noFill/>
          <a:ln/>
        </p:spPr>
        <p:txBody>
          <a:bodyPr wrap="square" lIns="0" tIns="0" rIns="0" bIns="0" rtlCol="0" anchor="t"/>
          <a:lstStyle/>
          <a:p>
            <a:pPr algn="l" indent="0" marL="0">
              <a:lnSpc>
                <a:spcPts val="1700"/>
              </a:lnSpc>
              <a:buNone/>
            </a:pPr>
            <a:r>
              <a:rPr lang="en-US" sz="1050" dirty="0">
                <a:solidFill>
                  <a:srgbClr val="443728"/>
                </a:solidFill>
                <a:latin typeface="Open Sans" pitchFamily="34" charset="0"/>
                <a:ea typeface="Open Sans" pitchFamily="34" charset="-122"/>
                <a:cs typeface="Open Sans" pitchFamily="34" charset="-120"/>
              </a:rPr>
              <a:t>Hybrid extractive approach combining TF-IDF, LDA topic modeling, and MiniLM embeddings.</a:t>
            </a:r>
            <a:endParaRPr lang="en-US" sz="1050" dirty="0"/>
          </a:p>
        </p:txBody>
      </p:sp>
      <p:sp>
        <p:nvSpPr>
          <p:cNvPr id="15" name="Text 13"/>
          <p:cNvSpPr/>
          <p:nvPr/>
        </p:nvSpPr>
        <p:spPr>
          <a:xfrm>
            <a:off x="7430095" y="1720572"/>
            <a:ext cx="1177766" cy="1103709"/>
          </a:xfrm>
          <a:prstGeom prst="rect">
            <a:avLst/>
          </a:prstGeom>
          <a:noFill/>
          <a:ln/>
        </p:spPr>
        <p:txBody>
          <a:bodyPr wrap="square" lIns="0" tIns="0" rIns="0" bIns="0" rtlCol="0" anchor="t"/>
          <a:lstStyle/>
          <a:p>
            <a:pPr algn="l" indent="0" marL="0">
              <a:lnSpc>
                <a:spcPts val="1700"/>
              </a:lnSpc>
              <a:buNone/>
            </a:pPr>
            <a:r>
              <a:rPr lang="en-US" sz="1050" dirty="0">
                <a:solidFill>
                  <a:srgbClr val="443728"/>
                </a:solidFill>
                <a:latin typeface="Open Sans" pitchFamily="34" charset="0"/>
                <a:ea typeface="Open Sans" pitchFamily="34" charset="-122"/>
                <a:cs typeface="Open Sans" pitchFamily="34" charset="-120"/>
              </a:rPr>
              <a:t>Real world email messages collected for summarization evaluation.</a:t>
            </a:r>
            <a:endParaRPr lang="en-US" sz="1050" dirty="0"/>
          </a:p>
        </p:txBody>
      </p:sp>
      <p:sp>
        <p:nvSpPr>
          <p:cNvPr id="16" name="Text 14"/>
          <p:cNvSpPr/>
          <p:nvPr/>
        </p:nvSpPr>
        <p:spPr>
          <a:xfrm>
            <a:off x="8891468" y="1720572"/>
            <a:ext cx="1177766" cy="1324451"/>
          </a:xfrm>
          <a:prstGeom prst="rect">
            <a:avLst/>
          </a:prstGeom>
          <a:noFill/>
          <a:ln/>
        </p:spPr>
        <p:txBody>
          <a:bodyPr wrap="square" lIns="0" tIns="0" rIns="0" bIns="0" rtlCol="0" anchor="t"/>
          <a:lstStyle/>
          <a:p>
            <a:pPr algn="l" indent="0" marL="0">
              <a:lnSpc>
                <a:spcPts val="1700"/>
              </a:lnSpc>
              <a:buNone/>
            </a:pPr>
            <a:r>
              <a:rPr lang="en-US" sz="1050" dirty="0">
                <a:solidFill>
                  <a:srgbClr val="443728"/>
                </a:solidFill>
                <a:latin typeface="Open Sans" pitchFamily="34" charset="0"/>
                <a:ea typeface="Open Sans" pitchFamily="34" charset="-122"/>
                <a:cs typeface="Open Sans" pitchFamily="34" charset="-120"/>
              </a:rPr>
              <a:t>The hybrid model outperformed classical baselines such as LexRank and lead-based methods.</a:t>
            </a:r>
            <a:endParaRPr lang="en-US" sz="1050" dirty="0"/>
          </a:p>
        </p:txBody>
      </p:sp>
      <p:sp>
        <p:nvSpPr>
          <p:cNvPr id="17" name="Text 15"/>
          <p:cNvSpPr/>
          <p:nvPr/>
        </p:nvSpPr>
        <p:spPr>
          <a:xfrm>
            <a:off x="10352842" y="1720572"/>
            <a:ext cx="1181576" cy="1765935"/>
          </a:xfrm>
          <a:prstGeom prst="rect">
            <a:avLst/>
          </a:prstGeom>
          <a:noFill/>
          <a:ln/>
        </p:spPr>
        <p:txBody>
          <a:bodyPr wrap="square" lIns="0" tIns="0" rIns="0" bIns="0" rtlCol="0" anchor="t"/>
          <a:lstStyle/>
          <a:p>
            <a:pPr algn="l" indent="0" marL="0">
              <a:lnSpc>
                <a:spcPts val="1700"/>
              </a:lnSpc>
              <a:buNone/>
            </a:pPr>
            <a:r>
              <a:rPr lang="en-US" sz="1050" dirty="0">
                <a:solidFill>
                  <a:srgbClr val="443728"/>
                </a:solidFill>
                <a:latin typeface="Open Sans" pitchFamily="34" charset="0"/>
                <a:ea typeface="Open Sans" pitchFamily="34" charset="-122"/>
                <a:cs typeface="Open Sans" pitchFamily="34" charset="-120"/>
              </a:rPr>
              <a:t>Demonstrates effective feature extraction from email text using combined statistical and semantic features.</a:t>
            </a:r>
            <a:endParaRPr lang="en-US" sz="1050" dirty="0"/>
          </a:p>
        </p:txBody>
      </p:sp>
      <p:sp>
        <p:nvSpPr>
          <p:cNvPr id="18" name="Shape 16"/>
          <p:cNvSpPr/>
          <p:nvPr/>
        </p:nvSpPr>
        <p:spPr>
          <a:xfrm>
            <a:off x="2957989" y="3576876"/>
            <a:ext cx="8714423" cy="1946672"/>
          </a:xfrm>
          <a:prstGeom prst="rect">
            <a:avLst/>
          </a:prstGeom>
          <a:solidFill>
            <a:srgbClr val="FFFFFF">
              <a:alpha val="4000"/>
            </a:srgbClr>
          </a:solidFill>
          <a:ln/>
        </p:spPr>
      </p:sp>
      <p:sp>
        <p:nvSpPr>
          <p:cNvPr id="19" name="Text 17"/>
          <p:cNvSpPr/>
          <p:nvPr/>
        </p:nvSpPr>
        <p:spPr>
          <a:xfrm>
            <a:off x="3096220" y="3667244"/>
            <a:ext cx="1190268" cy="441484"/>
          </a:xfrm>
          <a:prstGeom prst="rect">
            <a:avLst/>
          </a:prstGeom>
          <a:noFill/>
          <a:ln/>
        </p:spPr>
        <p:txBody>
          <a:bodyPr wrap="square" lIns="0" tIns="0" rIns="0" bIns="0" rtlCol="0" anchor="t"/>
          <a:lstStyle/>
          <a:p>
            <a:pPr algn="l" indent="0" marL="0">
              <a:lnSpc>
                <a:spcPts val="1700"/>
              </a:lnSpc>
              <a:buNone/>
            </a:pPr>
            <a:r>
              <a:rPr lang="en-US" sz="1050" dirty="0">
                <a:solidFill>
                  <a:srgbClr val="443728"/>
                </a:solidFill>
                <a:latin typeface="Open Sans" pitchFamily="34" charset="0"/>
                <a:ea typeface="Open Sans" pitchFamily="34" charset="-122"/>
                <a:cs typeface="Open Sans" pitchFamily="34" charset="-120"/>
              </a:rPr>
              <a:t>Large Language Models Are </a:t>
            </a:r>
            <a:endParaRPr lang="en-US" sz="1050" dirty="0"/>
          </a:p>
        </p:txBody>
      </p:sp>
      <p:sp>
        <p:nvSpPr>
          <p:cNvPr id="20" name="Text 18"/>
          <p:cNvSpPr/>
          <p:nvPr/>
        </p:nvSpPr>
        <p:spPr>
          <a:xfrm>
            <a:off x="3096220" y="4191476"/>
            <a:ext cx="1190268" cy="441484"/>
          </a:xfrm>
          <a:prstGeom prst="rect">
            <a:avLst/>
          </a:prstGeom>
          <a:noFill/>
          <a:ln/>
        </p:spPr>
        <p:txBody>
          <a:bodyPr wrap="square" lIns="0" tIns="0" rIns="0" bIns="0" rtlCol="0" anchor="t"/>
          <a:lstStyle/>
          <a:p>
            <a:pPr algn="l" indent="0" marL="0">
              <a:lnSpc>
                <a:spcPts val="1700"/>
              </a:lnSpc>
              <a:buNone/>
            </a:pPr>
            <a:r>
              <a:rPr lang="en-US" sz="1050" dirty="0">
                <a:solidFill>
                  <a:srgbClr val="443728"/>
                </a:solidFill>
                <a:latin typeface="Open Sans" pitchFamily="34" charset="0"/>
                <a:ea typeface="Open Sans" pitchFamily="34" charset="-122"/>
                <a:cs typeface="Open Sans" pitchFamily="34" charset="-120"/>
              </a:rPr>
              <a:t>Zero-Shot Text Classifiers (2023)</a:t>
            </a:r>
            <a:endParaRPr lang="en-US" sz="1050" dirty="0"/>
          </a:p>
        </p:txBody>
      </p:sp>
      <p:sp>
        <p:nvSpPr>
          <p:cNvPr id="21" name="Text 19"/>
          <p:cNvSpPr/>
          <p:nvPr/>
        </p:nvSpPr>
        <p:spPr>
          <a:xfrm>
            <a:off x="4570095" y="3667244"/>
            <a:ext cx="1115020" cy="882968"/>
          </a:xfrm>
          <a:prstGeom prst="rect">
            <a:avLst/>
          </a:prstGeom>
          <a:noFill/>
          <a:ln/>
        </p:spPr>
        <p:txBody>
          <a:bodyPr wrap="square" lIns="0" tIns="0" rIns="0" bIns="0" rtlCol="0" anchor="t"/>
          <a:lstStyle/>
          <a:p>
            <a:pPr algn="l" indent="0" marL="0">
              <a:lnSpc>
                <a:spcPts val="1700"/>
              </a:lnSpc>
              <a:buNone/>
            </a:pPr>
            <a:r>
              <a:rPr lang="en-US" sz="1050" dirty="0">
                <a:solidFill>
                  <a:srgbClr val="443728"/>
                </a:solidFill>
                <a:latin typeface="Open Sans" pitchFamily="34" charset="0"/>
                <a:ea typeface="Open Sans" pitchFamily="34" charset="-122"/>
                <a:cs typeface="Open Sans" pitchFamily="34" charset="-120"/>
              </a:rPr>
              <a:t>Zero-shot text classification without task-specific training.</a:t>
            </a:r>
            <a:endParaRPr lang="en-US" sz="1050" dirty="0"/>
          </a:p>
        </p:txBody>
      </p:sp>
      <p:sp>
        <p:nvSpPr>
          <p:cNvPr id="22" name="Text 20"/>
          <p:cNvSpPr/>
          <p:nvPr/>
        </p:nvSpPr>
        <p:spPr>
          <a:xfrm>
            <a:off x="5968722" y="3667244"/>
            <a:ext cx="1177766" cy="1103709"/>
          </a:xfrm>
          <a:prstGeom prst="rect">
            <a:avLst/>
          </a:prstGeom>
          <a:noFill/>
          <a:ln/>
        </p:spPr>
        <p:txBody>
          <a:bodyPr wrap="square" lIns="0" tIns="0" rIns="0" bIns="0" rtlCol="0" anchor="t"/>
          <a:lstStyle/>
          <a:p>
            <a:pPr algn="l" indent="0" marL="0">
              <a:lnSpc>
                <a:spcPts val="1700"/>
              </a:lnSpc>
              <a:buNone/>
            </a:pPr>
            <a:r>
              <a:rPr lang="en-US" sz="1050" dirty="0">
                <a:solidFill>
                  <a:srgbClr val="443728"/>
                </a:solidFill>
                <a:latin typeface="Open Sans" pitchFamily="34" charset="0"/>
                <a:ea typeface="Open Sans" pitchFamily="34" charset="-122"/>
                <a:cs typeface="Open Sans" pitchFamily="34" charset="-120"/>
              </a:rPr>
              <a:t>Prompt based classification using LLMs with chain-of-thought reasoning.</a:t>
            </a:r>
            <a:endParaRPr lang="en-US" sz="1050" dirty="0"/>
          </a:p>
        </p:txBody>
      </p:sp>
      <p:sp>
        <p:nvSpPr>
          <p:cNvPr id="23" name="Text 21"/>
          <p:cNvSpPr/>
          <p:nvPr/>
        </p:nvSpPr>
        <p:spPr>
          <a:xfrm>
            <a:off x="7430095" y="3667244"/>
            <a:ext cx="1177766" cy="1103709"/>
          </a:xfrm>
          <a:prstGeom prst="rect">
            <a:avLst/>
          </a:prstGeom>
          <a:noFill/>
          <a:ln/>
        </p:spPr>
        <p:txBody>
          <a:bodyPr wrap="square" lIns="0" tIns="0" rIns="0" bIns="0" rtlCol="0" anchor="t"/>
          <a:lstStyle/>
          <a:p>
            <a:pPr algn="l" indent="0" marL="0">
              <a:lnSpc>
                <a:spcPts val="1700"/>
              </a:lnSpc>
              <a:buNone/>
            </a:pPr>
            <a:r>
              <a:rPr lang="en-US" sz="1050" dirty="0">
                <a:solidFill>
                  <a:srgbClr val="443728"/>
                </a:solidFill>
                <a:latin typeface="Open Sans" pitchFamily="34" charset="0"/>
                <a:ea typeface="Open Sans" pitchFamily="34" charset="-122"/>
                <a:cs typeface="Open Sans" pitchFamily="34" charset="-120"/>
              </a:rPr>
              <a:t>Multiple benchmark text classification datasets (e.g., sentiment, spam).</a:t>
            </a:r>
            <a:endParaRPr lang="en-US" sz="1050" dirty="0"/>
          </a:p>
        </p:txBody>
      </p:sp>
      <p:sp>
        <p:nvSpPr>
          <p:cNvPr id="24" name="Text 22"/>
          <p:cNvSpPr/>
          <p:nvPr/>
        </p:nvSpPr>
        <p:spPr>
          <a:xfrm>
            <a:off x="8891468" y="3667244"/>
            <a:ext cx="1177766" cy="1545193"/>
          </a:xfrm>
          <a:prstGeom prst="rect">
            <a:avLst/>
          </a:prstGeom>
          <a:noFill/>
          <a:ln/>
        </p:spPr>
        <p:txBody>
          <a:bodyPr wrap="square" lIns="0" tIns="0" rIns="0" bIns="0" rtlCol="0" anchor="t"/>
          <a:lstStyle/>
          <a:p>
            <a:pPr algn="l" indent="0" marL="0">
              <a:lnSpc>
                <a:spcPts val="1700"/>
              </a:lnSpc>
              <a:buNone/>
            </a:pPr>
            <a:r>
              <a:rPr lang="en-US" sz="1050" dirty="0">
                <a:solidFill>
                  <a:srgbClr val="443728"/>
                </a:solidFill>
                <a:latin typeface="Open Sans" pitchFamily="34" charset="0"/>
                <a:ea typeface="Open Sans" pitchFamily="34" charset="-122"/>
                <a:cs typeface="Open Sans" pitchFamily="34" charset="-120"/>
              </a:rPr>
              <a:t>LLMs achieved competitive or superior results compared to traditional supervised classifiers.</a:t>
            </a:r>
            <a:endParaRPr lang="en-US" sz="1050" dirty="0"/>
          </a:p>
        </p:txBody>
      </p:sp>
      <p:sp>
        <p:nvSpPr>
          <p:cNvPr id="25" name="Text 23"/>
          <p:cNvSpPr/>
          <p:nvPr/>
        </p:nvSpPr>
        <p:spPr>
          <a:xfrm>
            <a:off x="10352842" y="3667244"/>
            <a:ext cx="1181576" cy="1765935"/>
          </a:xfrm>
          <a:prstGeom prst="rect">
            <a:avLst/>
          </a:prstGeom>
          <a:noFill/>
          <a:ln/>
        </p:spPr>
        <p:txBody>
          <a:bodyPr wrap="square" lIns="0" tIns="0" rIns="0" bIns="0" rtlCol="0" anchor="t"/>
          <a:lstStyle/>
          <a:p>
            <a:pPr algn="l" indent="0" marL="0">
              <a:lnSpc>
                <a:spcPts val="1700"/>
              </a:lnSpc>
              <a:buNone/>
            </a:pPr>
            <a:r>
              <a:rPr lang="en-US" sz="1050" dirty="0">
                <a:solidFill>
                  <a:srgbClr val="443728"/>
                </a:solidFill>
                <a:latin typeface="Open Sans" pitchFamily="34" charset="0"/>
                <a:ea typeface="Open Sans" pitchFamily="34" charset="-122"/>
                <a:cs typeface="Open Sans" pitchFamily="34" charset="-120"/>
              </a:rPr>
              <a:t>Motivates using LLMs for extracting structured features from catering emails with minimal annotation.</a:t>
            </a:r>
            <a:endParaRPr lang="en-US" sz="1050" dirty="0"/>
          </a:p>
        </p:txBody>
      </p:sp>
      <p:sp>
        <p:nvSpPr>
          <p:cNvPr id="26" name="Shape 24"/>
          <p:cNvSpPr/>
          <p:nvPr/>
        </p:nvSpPr>
        <p:spPr>
          <a:xfrm>
            <a:off x="2957989" y="5523548"/>
            <a:ext cx="8714423" cy="1946672"/>
          </a:xfrm>
          <a:prstGeom prst="rect">
            <a:avLst/>
          </a:prstGeom>
          <a:solidFill>
            <a:srgbClr val="000000">
              <a:alpha val="4000"/>
            </a:srgbClr>
          </a:solidFill>
          <a:ln/>
        </p:spPr>
      </p:sp>
      <p:sp>
        <p:nvSpPr>
          <p:cNvPr id="27" name="Text 25"/>
          <p:cNvSpPr/>
          <p:nvPr/>
        </p:nvSpPr>
        <p:spPr>
          <a:xfrm>
            <a:off x="3096220" y="5613916"/>
            <a:ext cx="1190268" cy="1103709"/>
          </a:xfrm>
          <a:prstGeom prst="rect">
            <a:avLst/>
          </a:prstGeom>
          <a:noFill/>
          <a:ln/>
        </p:spPr>
        <p:txBody>
          <a:bodyPr wrap="square" lIns="0" tIns="0" rIns="0" bIns="0" rtlCol="0" anchor="t"/>
          <a:lstStyle/>
          <a:p>
            <a:pPr algn="l" indent="0" marL="0">
              <a:lnSpc>
                <a:spcPts val="1700"/>
              </a:lnSpc>
              <a:buNone/>
            </a:pPr>
            <a:r>
              <a:rPr lang="en-US" sz="1050" dirty="0">
                <a:solidFill>
                  <a:srgbClr val="443728"/>
                </a:solidFill>
                <a:latin typeface="Open Sans" pitchFamily="34" charset="0"/>
                <a:ea typeface="Open Sans" pitchFamily="34" charset="-122"/>
                <a:cs typeface="Open Sans" pitchFamily="34" charset="-120"/>
              </a:rPr>
              <a:t>EMAILSUM: Abstractive Email Thread Summarization (2021)</a:t>
            </a:r>
            <a:endParaRPr lang="en-US" sz="1050" dirty="0"/>
          </a:p>
        </p:txBody>
      </p:sp>
      <p:sp>
        <p:nvSpPr>
          <p:cNvPr id="28" name="Text 26"/>
          <p:cNvSpPr/>
          <p:nvPr/>
        </p:nvSpPr>
        <p:spPr>
          <a:xfrm>
            <a:off x="4570095" y="5613916"/>
            <a:ext cx="1115020" cy="662226"/>
          </a:xfrm>
          <a:prstGeom prst="rect">
            <a:avLst/>
          </a:prstGeom>
          <a:noFill/>
          <a:ln/>
        </p:spPr>
        <p:txBody>
          <a:bodyPr wrap="square" lIns="0" tIns="0" rIns="0" bIns="0" rtlCol="0" anchor="t"/>
          <a:lstStyle/>
          <a:p>
            <a:pPr algn="l" indent="0" marL="0">
              <a:lnSpc>
                <a:spcPts val="1700"/>
              </a:lnSpc>
              <a:buNone/>
            </a:pPr>
            <a:r>
              <a:rPr lang="en-US" sz="1050" dirty="0">
                <a:solidFill>
                  <a:srgbClr val="443728"/>
                </a:solidFill>
                <a:latin typeface="Open Sans" pitchFamily="34" charset="0"/>
                <a:ea typeface="Open Sans" pitchFamily="34" charset="-122"/>
                <a:cs typeface="Open Sans" pitchFamily="34" charset="-120"/>
              </a:rPr>
              <a:t>Summarization of multi email threads.</a:t>
            </a:r>
            <a:endParaRPr lang="en-US" sz="1050" dirty="0"/>
          </a:p>
        </p:txBody>
      </p:sp>
      <p:sp>
        <p:nvSpPr>
          <p:cNvPr id="29" name="Text 27"/>
          <p:cNvSpPr/>
          <p:nvPr/>
        </p:nvSpPr>
        <p:spPr>
          <a:xfrm>
            <a:off x="5968722" y="5613916"/>
            <a:ext cx="1177766" cy="1103709"/>
          </a:xfrm>
          <a:prstGeom prst="rect">
            <a:avLst/>
          </a:prstGeom>
          <a:noFill/>
          <a:ln/>
        </p:spPr>
        <p:txBody>
          <a:bodyPr wrap="square" lIns="0" tIns="0" rIns="0" bIns="0" rtlCol="0" anchor="t"/>
          <a:lstStyle/>
          <a:p>
            <a:pPr algn="l" indent="0" marL="0">
              <a:lnSpc>
                <a:spcPts val="1700"/>
              </a:lnSpc>
              <a:buNone/>
            </a:pPr>
            <a:r>
              <a:rPr lang="en-US" sz="1050" dirty="0">
                <a:solidFill>
                  <a:srgbClr val="443728"/>
                </a:solidFill>
                <a:latin typeface="Open Sans" pitchFamily="34" charset="0"/>
                <a:ea typeface="Open Sans" pitchFamily="34" charset="-122"/>
                <a:cs typeface="Open Sans" pitchFamily="34" charset="-120"/>
              </a:rPr>
              <a:t>Abstractive and extractive models using pretrained transformers such as T5.</a:t>
            </a:r>
            <a:endParaRPr lang="en-US" sz="1050" dirty="0"/>
          </a:p>
        </p:txBody>
      </p:sp>
      <p:sp>
        <p:nvSpPr>
          <p:cNvPr id="30" name="Text 28"/>
          <p:cNvSpPr/>
          <p:nvPr/>
        </p:nvSpPr>
        <p:spPr>
          <a:xfrm>
            <a:off x="7430095" y="5613916"/>
            <a:ext cx="1177766" cy="882968"/>
          </a:xfrm>
          <a:prstGeom prst="rect">
            <a:avLst/>
          </a:prstGeom>
          <a:noFill/>
          <a:ln/>
        </p:spPr>
        <p:txBody>
          <a:bodyPr wrap="square" lIns="0" tIns="0" rIns="0" bIns="0" rtlCol="0" anchor="t"/>
          <a:lstStyle/>
          <a:p>
            <a:pPr algn="l" indent="0" marL="0">
              <a:lnSpc>
                <a:spcPts val="1700"/>
              </a:lnSpc>
              <a:buNone/>
            </a:pPr>
            <a:r>
              <a:rPr lang="en-US" sz="1050" dirty="0">
                <a:solidFill>
                  <a:srgbClr val="443728"/>
                </a:solidFill>
                <a:latin typeface="Open Sans" pitchFamily="34" charset="0"/>
                <a:ea typeface="Open Sans" pitchFamily="34" charset="-122"/>
                <a:cs typeface="Open Sans" pitchFamily="34" charset="-120"/>
              </a:rPr>
              <a:t>EMAILSUM dataset with 2,549 annotated email threads.</a:t>
            </a:r>
            <a:endParaRPr lang="en-US" sz="1050" dirty="0"/>
          </a:p>
        </p:txBody>
      </p:sp>
      <p:sp>
        <p:nvSpPr>
          <p:cNvPr id="31" name="Text 29"/>
          <p:cNvSpPr/>
          <p:nvPr/>
        </p:nvSpPr>
        <p:spPr>
          <a:xfrm>
            <a:off x="8891468" y="5613916"/>
            <a:ext cx="1177766" cy="1765935"/>
          </a:xfrm>
          <a:prstGeom prst="rect">
            <a:avLst/>
          </a:prstGeom>
          <a:noFill/>
          <a:ln/>
        </p:spPr>
        <p:txBody>
          <a:bodyPr wrap="square" lIns="0" tIns="0" rIns="0" bIns="0" rtlCol="0" anchor="t"/>
          <a:lstStyle/>
          <a:p>
            <a:pPr algn="l" indent="0" marL="0">
              <a:lnSpc>
                <a:spcPts val="1700"/>
              </a:lnSpc>
              <a:buNone/>
            </a:pPr>
            <a:r>
              <a:rPr lang="en-US" sz="1050" dirty="0">
                <a:solidFill>
                  <a:srgbClr val="443728"/>
                </a:solidFill>
                <a:latin typeface="Open Sans" pitchFamily="34" charset="0"/>
                <a:ea typeface="Open Sans" pitchFamily="34" charset="-122"/>
                <a:cs typeface="Open Sans" pitchFamily="34" charset="-120"/>
              </a:rPr>
              <a:t>Pretrained models significantly improved summary quality over non-pretrained baselines.</a:t>
            </a:r>
            <a:endParaRPr lang="en-US" sz="1050" dirty="0"/>
          </a:p>
        </p:txBody>
      </p:sp>
      <p:sp>
        <p:nvSpPr>
          <p:cNvPr id="32" name="Text 30"/>
          <p:cNvSpPr/>
          <p:nvPr/>
        </p:nvSpPr>
        <p:spPr>
          <a:xfrm>
            <a:off x="10352842" y="5613916"/>
            <a:ext cx="1181576" cy="1765935"/>
          </a:xfrm>
          <a:prstGeom prst="rect">
            <a:avLst/>
          </a:prstGeom>
          <a:noFill/>
          <a:ln/>
        </p:spPr>
        <p:txBody>
          <a:bodyPr wrap="square" lIns="0" tIns="0" rIns="0" bIns="0" rtlCol="0" anchor="t"/>
          <a:lstStyle/>
          <a:p>
            <a:pPr algn="l" indent="0" marL="0">
              <a:lnSpc>
                <a:spcPts val="1700"/>
              </a:lnSpc>
              <a:buNone/>
            </a:pPr>
            <a:r>
              <a:rPr lang="en-US" sz="1050" dirty="0">
                <a:solidFill>
                  <a:srgbClr val="443728"/>
                </a:solidFill>
                <a:latin typeface="Open Sans" pitchFamily="34" charset="0"/>
                <a:ea typeface="Open Sans" pitchFamily="34" charset="-122"/>
                <a:cs typeface="Open Sans" pitchFamily="34" charset="-120"/>
              </a:rPr>
              <a:t>Highlights challenges and solutions for modeling email threads, which is essential for our feature extraction task.</a:t>
            </a:r>
            <a:endParaRPr lang="en-US" sz="1050" dirty="0"/>
          </a:p>
        </p:txBody>
      </p:sp>
      <p:sp>
        <p:nvSpPr>
          <p:cNvPr id="33" name="Text 31"/>
          <p:cNvSpPr/>
          <p:nvPr/>
        </p:nvSpPr>
        <p:spPr>
          <a:xfrm>
            <a:off x="2950369" y="7633097"/>
            <a:ext cx="8729663" cy="220742"/>
          </a:xfrm>
          <a:prstGeom prst="rect">
            <a:avLst/>
          </a:prstGeom>
          <a:noFill/>
          <a:ln/>
        </p:spPr>
        <p:txBody>
          <a:bodyPr wrap="none" lIns="0" tIns="0" rIns="0" bIns="0" rtlCol="0" anchor="t"/>
          <a:lstStyle/>
          <a:p>
            <a:pPr algn="l" indent="0" marL="0">
              <a:lnSpc>
                <a:spcPts val="1700"/>
              </a:lnSpc>
              <a:buNone/>
            </a:pPr>
            <a:endParaRPr lang="en-US" sz="10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46165" y="587812"/>
            <a:ext cx="5330071" cy="666274"/>
          </a:xfrm>
          <a:prstGeom prst="rect">
            <a:avLst/>
          </a:prstGeom>
          <a:noFill/>
          <a:ln/>
        </p:spPr>
        <p:txBody>
          <a:bodyPr wrap="none" lIns="0" tIns="0" rIns="0" bIns="0" rtlCol="0" anchor="t"/>
          <a:lstStyle/>
          <a:p>
            <a:pPr algn="l" indent="0" marL="0">
              <a:lnSpc>
                <a:spcPts val="5200"/>
              </a:lnSpc>
              <a:buNone/>
            </a:pPr>
            <a:r>
              <a:rPr lang="en-US" sz="4150" b="1" dirty="0">
                <a:solidFill>
                  <a:srgbClr val="443728"/>
                </a:solidFill>
                <a:latin typeface="Crimson Pro Bold" pitchFamily="34" charset="0"/>
                <a:ea typeface="Crimson Pro Bold" pitchFamily="34" charset="-122"/>
                <a:cs typeface="Crimson Pro Bold" pitchFamily="34" charset="-120"/>
              </a:rPr>
              <a:t>Email Threads Dataset</a:t>
            </a:r>
            <a:endParaRPr lang="en-US" sz="4150" dirty="0"/>
          </a:p>
        </p:txBody>
      </p:sp>
      <p:sp>
        <p:nvSpPr>
          <p:cNvPr id="3" name="Text 1"/>
          <p:cNvSpPr/>
          <p:nvPr/>
        </p:nvSpPr>
        <p:spPr>
          <a:xfrm>
            <a:off x="746165" y="1787009"/>
            <a:ext cx="2664976" cy="333018"/>
          </a:xfrm>
          <a:prstGeom prst="rect">
            <a:avLst/>
          </a:prstGeom>
          <a:noFill/>
          <a:ln/>
        </p:spPr>
        <p:txBody>
          <a:bodyPr wrap="none" lIns="0" tIns="0" rIns="0" bIns="0" rtlCol="0" anchor="t"/>
          <a:lstStyle/>
          <a:p>
            <a:pPr algn="l" indent="0" marL="0">
              <a:lnSpc>
                <a:spcPts val="2600"/>
              </a:lnSpc>
              <a:buNone/>
            </a:pPr>
            <a:r>
              <a:rPr lang="en-US" sz="2050" b="1" dirty="0">
                <a:solidFill>
                  <a:srgbClr val="443728"/>
                </a:solidFill>
                <a:latin typeface="Crimson Pro Bold" pitchFamily="34" charset="0"/>
                <a:ea typeface="Crimson Pro Bold" pitchFamily="34" charset="-122"/>
                <a:cs typeface="Crimson Pro Bold" pitchFamily="34" charset="-120"/>
              </a:rPr>
              <a:t>Dataset Details</a:t>
            </a:r>
            <a:endParaRPr lang="en-US" sz="2050" dirty="0"/>
          </a:p>
        </p:txBody>
      </p:sp>
      <p:sp>
        <p:nvSpPr>
          <p:cNvPr id="4" name="Text 2"/>
          <p:cNvSpPr/>
          <p:nvPr/>
        </p:nvSpPr>
        <p:spPr>
          <a:xfrm>
            <a:off x="746165" y="2333149"/>
            <a:ext cx="6309003" cy="341114"/>
          </a:xfrm>
          <a:prstGeom prst="rect">
            <a:avLst/>
          </a:prstGeom>
          <a:noFill/>
          <a:ln/>
        </p:spPr>
        <p:txBody>
          <a:bodyPr wrap="none" lIns="0" tIns="0" rIns="0" bIns="0" rtlCol="0" anchor="t"/>
          <a:lstStyle/>
          <a:p>
            <a:pPr algn="l" marL="342900" indent="-342900">
              <a:lnSpc>
                <a:spcPts val="2650"/>
              </a:lnSpc>
              <a:buSzPct val="100000"/>
              <a:buChar char="•"/>
            </a:pPr>
            <a:r>
              <a:rPr lang="en-US" sz="1650" b="1" dirty="0">
                <a:solidFill>
                  <a:srgbClr val="443728"/>
                </a:solidFill>
                <a:latin typeface="Open Sans" pitchFamily="34" charset="0"/>
                <a:ea typeface="Open Sans" pitchFamily="34" charset="-122"/>
                <a:cs typeface="Open Sans" pitchFamily="34" charset="-120"/>
              </a:rPr>
              <a:t>Source:</a:t>
            </a:r>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 Generated via GPT-4o-mini.</a:t>
            </a:r>
            <a:endParaRPr lang="en-US" sz="1650" dirty="0"/>
          </a:p>
        </p:txBody>
      </p:sp>
      <p:sp>
        <p:nvSpPr>
          <p:cNvPr id="5" name="Text 3"/>
          <p:cNvSpPr/>
          <p:nvPr/>
        </p:nvSpPr>
        <p:spPr>
          <a:xfrm>
            <a:off x="746165" y="2748796"/>
            <a:ext cx="6309003" cy="341114"/>
          </a:xfrm>
          <a:prstGeom prst="rect">
            <a:avLst/>
          </a:prstGeom>
          <a:noFill/>
          <a:ln/>
        </p:spPr>
        <p:txBody>
          <a:bodyPr wrap="none" lIns="0" tIns="0" rIns="0" bIns="0" rtlCol="0" anchor="t"/>
          <a:lstStyle/>
          <a:p>
            <a:pPr algn="l" marL="342900" indent="-342900">
              <a:lnSpc>
                <a:spcPts val="2650"/>
              </a:lnSpc>
              <a:buSzPct val="100000"/>
              <a:buChar char="•"/>
            </a:pPr>
            <a:r>
              <a:rPr lang="en-US" sz="1650" b="1" dirty="0">
                <a:solidFill>
                  <a:srgbClr val="443728"/>
                </a:solidFill>
                <a:latin typeface="Open Sans" pitchFamily="34" charset="0"/>
                <a:ea typeface="Open Sans" pitchFamily="34" charset="-122"/>
                <a:cs typeface="Open Sans" pitchFamily="34" charset="-120"/>
              </a:rPr>
              <a:t>Size:</a:t>
            </a:r>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 30 email threads, with 30 ground truth features.</a:t>
            </a:r>
            <a:endParaRPr lang="en-US" sz="1650" dirty="0"/>
          </a:p>
        </p:txBody>
      </p:sp>
      <p:sp>
        <p:nvSpPr>
          <p:cNvPr id="6" name="Text 4"/>
          <p:cNvSpPr/>
          <p:nvPr/>
        </p:nvSpPr>
        <p:spPr>
          <a:xfrm>
            <a:off x="746165" y="3303032"/>
            <a:ext cx="3147417" cy="333018"/>
          </a:xfrm>
          <a:prstGeom prst="rect">
            <a:avLst/>
          </a:prstGeom>
          <a:noFill/>
          <a:ln/>
        </p:spPr>
        <p:txBody>
          <a:bodyPr wrap="none" lIns="0" tIns="0" rIns="0" bIns="0" rtlCol="0" anchor="t"/>
          <a:lstStyle/>
          <a:p>
            <a:pPr algn="l" indent="0" marL="0">
              <a:lnSpc>
                <a:spcPts val="2600"/>
              </a:lnSpc>
              <a:buNone/>
            </a:pPr>
            <a:r>
              <a:rPr lang="en-US" sz="2050" b="1" dirty="0">
                <a:solidFill>
                  <a:srgbClr val="443728"/>
                </a:solidFill>
                <a:latin typeface="Crimson Pro Bold" pitchFamily="34" charset="0"/>
                <a:ea typeface="Crimson Pro Bold" pitchFamily="34" charset="-122"/>
                <a:cs typeface="Crimson Pro Bold" pitchFamily="34" charset="-120"/>
              </a:rPr>
              <a:t>Data Generation &amp; Labeling</a:t>
            </a:r>
            <a:endParaRPr lang="en-US" sz="2050" dirty="0"/>
          </a:p>
        </p:txBody>
      </p:sp>
      <p:sp>
        <p:nvSpPr>
          <p:cNvPr id="7" name="Text 5"/>
          <p:cNvSpPr/>
          <p:nvPr/>
        </p:nvSpPr>
        <p:spPr>
          <a:xfrm>
            <a:off x="746165" y="3849172"/>
            <a:ext cx="6309003" cy="1023342"/>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443728"/>
                </a:solidFill>
                <a:latin typeface="Open Sans" pitchFamily="34" charset="0"/>
                <a:ea typeface="Open Sans" pitchFamily="34" charset="-122"/>
                <a:cs typeface="Open Sans" pitchFamily="34" charset="-120"/>
              </a:rPr>
              <a:t>Both the Email threads and ground truth are generated at the same time then separated into an email file and json file.</a:t>
            </a:r>
            <a:endParaRPr lang="en-US" sz="1650" dirty="0"/>
          </a:p>
        </p:txBody>
      </p:sp>
      <p:sp>
        <p:nvSpPr>
          <p:cNvPr id="8" name="Text 6"/>
          <p:cNvSpPr/>
          <p:nvPr/>
        </p:nvSpPr>
        <p:spPr>
          <a:xfrm>
            <a:off x="746165" y="4947047"/>
            <a:ext cx="6309003" cy="1023342"/>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443728"/>
                </a:solidFill>
                <a:latin typeface="Open Sans" pitchFamily="34" charset="0"/>
                <a:ea typeface="Open Sans" pitchFamily="34" charset="-122"/>
                <a:cs typeface="Open Sans" pitchFamily="34" charset="-120"/>
              </a:rPr>
              <a:t>The labels are assigned randomly to each email thread for diversity, that is also being regulated by the 0.7 temperature.</a:t>
            </a:r>
            <a:endParaRPr lang="en-US" sz="1650" dirty="0"/>
          </a:p>
        </p:txBody>
      </p:sp>
      <p:sp>
        <p:nvSpPr>
          <p:cNvPr id="9" name="Text 7"/>
          <p:cNvSpPr/>
          <p:nvPr/>
        </p:nvSpPr>
        <p:spPr>
          <a:xfrm>
            <a:off x="746165" y="6044922"/>
            <a:ext cx="6309003" cy="682228"/>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443728"/>
                </a:solidFill>
                <a:latin typeface="Open Sans" pitchFamily="34" charset="0"/>
                <a:ea typeface="Open Sans" pitchFamily="34" charset="-122"/>
                <a:cs typeface="Open Sans" pitchFamily="34" charset="-120"/>
              </a:rPr>
              <a:t>The prompt takes in account most instances so bad email threads won't be generated.</a:t>
            </a:r>
            <a:endParaRPr lang="en-US" sz="1650" dirty="0"/>
          </a:p>
        </p:txBody>
      </p:sp>
      <p:sp>
        <p:nvSpPr>
          <p:cNvPr id="10" name="Text 8"/>
          <p:cNvSpPr/>
          <p:nvPr/>
        </p:nvSpPr>
        <p:spPr>
          <a:xfrm>
            <a:off x="7582853" y="1787009"/>
            <a:ext cx="2664976" cy="333018"/>
          </a:xfrm>
          <a:prstGeom prst="rect">
            <a:avLst/>
          </a:prstGeom>
          <a:noFill/>
          <a:ln/>
        </p:spPr>
        <p:txBody>
          <a:bodyPr wrap="none" lIns="0" tIns="0" rIns="0" bIns="0" rtlCol="0" anchor="t"/>
          <a:lstStyle/>
          <a:p>
            <a:pPr algn="l" indent="0" marL="0">
              <a:lnSpc>
                <a:spcPts val="2600"/>
              </a:lnSpc>
              <a:buNone/>
            </a:pPr>
            <a:r>
              <a:rPr lang="en-US" sz="2050" b="1" dirty="0">
                <a:solidFill>
                  <a:srgbClr val="443728"/>
                </a:solidFill>
                <a:latin typeface="Crimson Pro Bold" pitchFamily="34" charset="0"/>
                <a:ea typeface="Crimson Pro Bold" pitchFamily="34" charset="-122"/>
                <a:cs typeface="Crimson Pro Bold" pitchFamily="34" charset="-120"/>
              </a:rPr>
              <a:t>Labels</a:t>
            </a:r>
            <a:endParaRPr lang="en-US" sz="2050" dirty="0"/>
          </a:p>
        </p:txBody>
      </p:sp>
      <p:sp>
        <p:nvSpPr>
          <p:cNvPr id="11" name="Text 9"/>
          <p:cNvSpPr/>
          <p:nvPr/>
        </p:nvSpPr>
        <p:spPr>
          <a:xfrm>
            <a:off x="7582853" y="2333149"/>
            <a:ext cx="6309003" cy="5116711"/>
          </a:xfrm>
          <a:prstGeom prst="rect">
            <a:avLst/>
          </a:prstGeom>
          <a:noFill/>
          <a:ln/>
        </p:spPr>
        <p:txBody>
          <a:bodyPr wrap="square" lIns="0" tIns="0" rIns="0" bIns="0" rtlCol="0" anchor="t"/>
          <a:lstStyle/>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event_type: string or null,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price_type: per_person | fixed | range | unknown, final_price_value: number or null,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min_guests: number or null,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max_guests: number or null,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includes_vat: true | false | null,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is_kosher: true | false | null,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kosher_supervision: string or null,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includes_bar: true | false | null,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menu_type: meat | dairy | mixed | pareve | unknown, dietary_options: [array of strings],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event_date: YYYY-MM-DD or null,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cancellation_policy: string or null,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menu_highlights": [array of strings],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extra_notes: string or null</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2143482" y="699373"/>
            <a:ext cx="5172432" cy="511016"/>
          </a:xfrm>
          <a:prstGeom prst="rect">
            <a:avLst/>
          </a:prstGeom>
          <a:noFill/>
          <a:ln/>
        </p:spPr>
        <p:txBody>
          <a:bodyPr wrap="none" lIns="0" tIns="0" rIns="0" bIns="0" rtlCol="0" anchor="t"/>
          <a:lstStyle/>
          <a:p>
            <a:pPr algn="l" indent="0" marL="0">
              <a:lnSpc>
                <a:spcPts val="4000"/>
              </a:lnSpc>
              <a:buNone/>
            </a:pPr>
            <a:r>
              <a:rPr lang="en-US" sz="3200" b="1" dirty="0">
                <a:solidFill>
                  <a:srgbClr val="443728"/>
                </a:solidFill>
                <a:latin typeface="Crimson Pro Bold" pitchFamily="34" charset="0"/>
                <a:ea typeface="Crimson Pro Bold" pitchFamily="34" charset="-122"/>
                <a:cs typeface="Crimson Pro Bold" pitchFamily="34" charset="-120"/>
              </a:rPr>
              <a:t>Initial Approach &amp; Evaluation</a:t>
            </a:r>
            <a:endParaRPr lang="en-US" sz="3200" dirty="0"/>
          </a:p>
        </p:txBody>
      </p:sp>
      <p:sp>
        <p:nvSpPr>
          <p:cNvPr id="3" name="Text 1"/>
          <p:cNvSpPr/>
          <p:nvPr/>
        </p:nvSpPr>
        <p:spPr>
          <a:xfrm>
            <a:off x="2143482" y="1619131"/>
            <a:ext cx="2044065" cy="255508"/>
          </a:xfrm>
          <a:prstGeom prst="rect">
            <a:avLst/>
          </a:prstGeom>
          <a:noFill/>
          <a:ln/>
        </p:spPr>
        <p:txBody>
          <a:bodyPr wrap="none" lIns="0" tIns="0" rIns="0" bIns="0" rtlCol="0" anchor="t"/>
          <a:lstStyle/>
          <a:p>
            <a:pPr algn="l" indent="0" marL="0">
              <a:lnSpc>
                <a:spcPts val="2000"/>
              </a:lnSpc>
              <a:buNone/>
            </a:pPr>
            <a:r>
              <a:rPr lang="en-US" sz="1600" b="1" dirty="0">
                <a:solidFill>
                  <a:srgbClr val="443728"/>
                </a:solidFill>
                <a:latin typeface="Crimson Pro Bold" pitchFamily="34" charset="0"/>
                <a:ea typeface="Crimson Pro Bold" pitchFamily="34" charset="-122"/>
                <a:cs typeface="Crimson Pro Bold" pitchFamily="34" charset="-120"/>
              </a:rPr>
              <a:t>Baseline Approach</a:t>
            </a:r>
            <a:endParaRPr lang="en-US" sz="1600" dirty="0"/>
          </a:p>
        </p:txBody>
      </p:sp>
      <p:sp>
        <p:nvSpPr>
          <p:cNvPr id="4" name="Text 2"/>
          <p:cNvSpPr/>
          <p:nvPr/>
        </p:nvSpPr>
        <p:spPr>
          <a:xfrm>
            <a:off x="2143482" y="2038112"/>
            <a:ext cx="4972288" cy="1308497"/>
          </a:xfrm>
          <a:prstGeom prst="rect">
            <a:avLst/>
          </a:prstGeom>
          <a:noFill/>
          <a:ln/>
        </p:spPr>
        <p:txBody>
          <a:bodyPr wrap="square" lIns="0" tIns="0" rIns="0" bIns="0" rtlCol="0" anchor="t"/>
          <a:lstStyle/>
          <a:p>
            <a:pPr algn="l" marL="342900" indent="-342900">
              <a:lnSpc>
                <a:spcPts val="2050"/>
              </a:lnSpc>
              <a:buSzPct val="100000"/>
              <a:buChar char="•"/>
            </a:pPr>
            <a:r>
              <a:rPr lang="en-US" sz="1250" b="1" dirty="0">
                <a:solidFill>
                  <a:srgbClr val="443728"/>
                </a:solidFill>
                <a:latin typeface="Open Sans" pitchFamily="34" charset="0"/>
                <a:ea typeface="Open Sans" pitchFamily="34" charset="-122"/>
                <a:cs typeface="Open Sans" pitchFamily="34" charset="-120"/>
              </a:rPr>
              <a:t>Tested models:</a:t>
            </a:r>
            <a:pPr algn="l" indent="0" marL="0">
              <a:lnSpc>
                <a:spcPts val="2050"/>
              </a:lnSpc>
              <a:buNone/>
            </a:pPr>
            <a:r>
              <a:rPr lang="en-US" sz="1250" dirty="0">
                <a:solidFill>
                  <a:srgbClr val="443728"/>
                </a:solidFill>
                <a:latin typeface="Open Sans" pitchFamily="34" charset="0"/>
                <a:ea typeface="Open Sans" pitchFamily="34" charset="-122"/>
                <a:cs typeface="Open Sans" pitchFamily="34" charset="-120"/>
              </a:rPr>
              <a:t> </a:t>
            </a:r>
            <a:endParaRPr lang="en-US" sz="1250" dirty="0"/>
          </a:p>
          <a:p>
            <a:pPr algn="l" indent="0" marL="0">
              <a:lnSpc>
                <a:spcPts val="2050"/>
              </a:lnSpc>
              <a:buNone/>
            </a:pPr>
            <a:r>
              <a:rPr lang="en-US" sz="1250" b="1" u="sng" dirty="0">
                <a:solidFill>
                  <a:srgbClr val="443728"/>
                </a:solidFill>
                <a:latin typeface="Open Sans" pitchFamily="34" charset="0"/>
                <a:ea typeface="Open Sans" pitchFamily="34" charset="-122"/>
                <a:cs typeface="Open Sans" pitchFamily="34" charset="-120"/>
              </a:rPr>
              <a:t>GLiNER</a:t>
            </a:r>
            <a:pPr algn="l" indent="0" marL="0">
              <a:lnSpc>
                <a:spcPts val="2050"/>
              </a:lnSpc>
              <a:buNone/>
            </a:pPr>
            <a:r>
              <a:rPr lang="en-US" sz="1250" dirty="0">
                <a:solidFill>
                  <a:srgbClr val="443728"/>
                </a:solidFill>
                <a:latin typeface="Open Sans" pitchFamily="34" charset="0"/>
                <a:ea typeface="Open Sans" pitchFamily="34" charset="-122"/>
                <a:cs typeface="Open Sans" pitchFamily="34" charset="-120"/>
              </a:rPr>
              <a:t> - NER sees tokens and not decisions so it has issues recognizing values like total price or per person.</a:t>
            </a:r>
            <a:endParaRPr lang="en-US" sz="1250" dirty="0"/>
          </a:p>
          <a:p>
            <a:pPr algn="l" indent="0" marL="0">
              <a:lnSpc>
                <a:spcPts val="2050"/>
              </a:lnSpc>
              <a:buNone/>
            </a:pPr>
            <a:r>
              <a:rPr lang="en-US" sz="1250" b="1" u="sng" dirty="0">
                <a:solidFill>
                  <a:srgbClr val="443728"/>
                </a:solidFill>
                <a:latin typeface="Open Sans" pitchFamily="34" charset="0"/>
                <a:ea typeface="Open Sans" pitchFamily="34" charset="-122"/>
                <a:cs typeface="Open Sans" pitchFamily="34" charset="-120"/>
              </a:rPr>
              <a:t>Flan-T5</a:t>
            </a:r>
            <a:pPr algn="l" indent="0" marL="0">
              <a:lnSpc>
                <a:spcPts val="2050"/>
              </a:lnSpc>
              <a:buNone/>
            </a:pPr>
            <a:r>
              <a:rPr lang="en-US" sz="1250" dirty="0">
                <a:solidFill>
                  <a:srgbClr val="443728"/>
                </a:solidFill>
                <a:latin typeface="Open Sans" pitchFamily="34" charset="0"/>
                <a:ea typeface="Open Sans" pitchFamily="34" charset="-122"/>
                <a:cs typeface="Open Sans" pitchFamily="34" charset="-120"/>
              </a:rPr>
              <a:t> - outputs were inconsistent, often incomplete or invalid JSON.</a:t>
            </a:r>
            <a:endParaRPr lang="en-US" sz="1250" dirty="0"/>
          </a:p>
        </p:txBody>
      </p:sp>
      <p:sp>
        <p:nvSpPr>
          <p:cNvPr id="5" name="Text 3"/>
          <p:cNvSpPr/>
          <p:nvPr/>
        </p:nvSpPr>
        <p:spPr>
          <a:xfrm>
            <a:off x="2143482" y="3403759"/>
            <a:ext cx="4972288" cy="523399"/>
          </a:xfrm>
          <a:prstGeom prst="rect">
            <a:avLst/>
          </a:prstGeom>
          <a:noFill/>
          <a:ln/>
        </p:spPr>
        <p:txBody>
          <a:bodyPr wrap="square" lIns="0" tIns="0" rIns="0" bIns="0" rtlCol="0" anchor="t"/>
          <a:lstStyle/>
          <a:p>
            <a:pPr algn="l" marL="342900" indent="-342900">
              <a:lnSpc>
                <a:spcPts val="2050"/>
              </a:lnSpc>
              <a:buSzPct val="100000"/>
              <a:buChar char="•"/>
            </a:pPr>
            <a:r>
              <a:rPr lang="en-US" sz="1250" b="1" dirty="0">
                <a:solidFill>
                  <a:srgbClr val="443728"/>
                </a:solidFill>
                <a:latin typeface="Open Sans" pitchFamily="34" charset="0"/>
                <a:ea typeface="Open Sans" pitchFamily="34" charset="-122"/>
                <a:cs typeface="Open Sans" pitchFamily="34" charset="-120"/>
              </a:rPr>
              <a:t>Final Baseline Model:</a:t>
            </a:r>
            <a:pPr algn="l" indent="0" marL="0">
              <a:lnSpc>
                <a:spcPts val="2050"/>
              </a:lnSpc>
              <a:buNone/>
            </a:pPr>
            <a:r>
              <a:rPr lang="en-US" sz="1250" dirty="0">
                <a:solidFill>
                  <a:srgbClr val="443728"/>
                </a:solidFill>
                <a:latin typeface="Open Sans" pitchFamily="34" charset="0"/>
                <a:ea typeface="Open Sans" pitchFamily="34" charset="-122"/>
                <a:cs typeface="Open Sans" pitchFamily="34" charset="-120"/>
              </a:rPr>
              <a:t> </a:t>
            </a:r>
            <a:pPr algn="l" indent="0" marL="0">
              <a:lnSpc>
                <a:spcPts val="2050"/>
              </a:lnSpc>
              <a:buNone/>
            </a:pPr>
            <a:r>
              <a:rPr lang="en-US" sz="1250" b="1" dirty="0">
                <a:solidFill>
                  <a:srgbClr val="443728"/>
                </a:solidFill>
                <a:latin typeface="Open Sans" pitchFamily="34" charset="0"/>
                <a:ea typeface="Open Sans" pitchFamily="34" charset="-122"/>
                <a:cs typeface="Open Sans" pitchFamily="34" charset="-120"/>
              </a:rPr>
              <a:t>GPT-4o-mini</a:t>
            </a:r>
            <a:pPr algn="l" indent="0" marL="0">
              <a:lnSpc>
                <a:spcPts val="2050"/>
              </a:lnSpc>
              <a:buNone/>
            </a:pPr>
            <a:r>
              <a:rPr lang="en-US" sz="1250" dirty="0">
                <a:solidFill>
                  <a:srgbClr val="443728"/>
                </a:solidFill>
                <a:latin typeface="Open Sans" pitchFamily="34" charset="0"/>
                <a:ea typeface="Open Sans" pitchFamily="34" charset="-122"/>
                <a:cs typeface="Open Sans" pitchFamily="34" charset="-120"/>
              </a:rPr>
              <a:t>, zero shot prompt based feature extraction from entire email threads.</a:t>
            </a:r>
            <a:endParaRPr lang="en-US" sz="1250" dirty="0"/>
          </a:p>
        </p:txBody>
      </p:sp>
      <p:sp>
        <p:nvSpPr>
          <p:cNvPr id="6" name="Text 4"/>
          <p:cNvSpPr/>
          <p:nvPr/>
        </p:nvSpPr>
        <p:spPr>
          <a:xfrm>
            <a:off x="2143482" y="3984308"/>
            <a:ext cx="4972288" cy="523399"/>
          </a:xfrm>
          <a:prstGeom prst="rect">
            <a:avLst/>
          </a:prstGeom>
          <a:noFill/>
          <a:ln/>
        </p:spPr>
        <p:txBody>
          <a:bodyPr wrap="square" lIns="0" tIns="0" rIns="0" bIns="0" rtlCol="0" anchor="t"/>
          <a:lstStyle/>
          <a:p>
            <a:pPr algn="l" marL="342900" indent="-342900">
              <a:lnSpc>
                <a:spcPts val="2050"/>
              </a:lnSpc>
              <a:buSzPct val="100000"/>
              <a:buChar char="•"/>
            </a:pPr>
            <a:r>
              <a:rPr lang="en-US" sz="1250" b="1" dirty="0">
                <a:solidFill>
                  <a:srgbClr val="443728"/>
                </a:solidFill>
                <a:latin typeface="Open Sans" pitchFamily="34" charset="0"/>
                <a:ea typeface="Open Sans" pitchFamily="34" charset="-122"/>
                <a:cs typeface="Open Sans" pitchFamily="34" charset="-120"/>
              </a:rPr>
              <a:t>Custom Prompt Rules:</a:t>
            </a:r>
            <a:pPr algn="l" indent="0" marL="0">
              <a:lnSpc>
                <a:spcPts val="2050"/>
              </a:lnSpc>
              <a:buNone/>
            </a:pPr>
            <a:r>
              <a:rPr lang="en-US" sz="1250" dirty="0">
                <a:solidFill>
                  <a:srgbClr val="443728"/>
                </a:solidFill>
                <a:latin typeface="Open Sans" pitchFamily="34" charset="0"/>
                <a:ea typeface="Open Sans" pitchFamily="34" charset="-122"/>
                <a:cs typeface="Open Sans" pitchFamily="34" charset="-120"/>
              </a:rPr>
              <a:t> Enforced JSON schema, list fields, booleans, date format, and numeric fields.</a:t>
            </a:r>
            <a:endParaRPr lang="en-US" sz="1250" dirty="0"/>
          </a:p>
        </p:txBody>
      </p:sp>
      <p:sp>
        <p:nvSpPr>
          <p:cNvPr id="7" name="Text 5"/>
          <p:cNvSpPr/>
          <p:nvPr/>
        </p:nvSpPr>
        <p:spPr>
          <a:xfrm>
            <a:off x="7522250" y="1619131"/>
            <a:ext cx="2044065" cy="255508"/>
          </a:xfrm>
          <a:prstGeom prst="rect">
            <a:avLst/>
          </a:prstGeom>
          <a:noFill/>
          <a:ln/>
        </p:spPr>
        <p:txBody>
          <a:bodyPr wrap="none" lIns="0" tIns="0" rIns="0" bIns="0" rtlCol="0" anchor="t"/>
          <a:lstStyle/>
          <a:p>
            <a:pPr algn="l" indent="0" marL="0">
              <a:lnSpc>
                <a:spcPts val="2000"/>
              </a:lnSpc>
              <a:buNone/>
            </a:pPr>
            <a:r>
              <a:rPr lang="en-US" sz="1600" b="1" dirty="0">
                <a:solidFill>
                  <a:srgbClr val="443728"/>
                </a:solidFill>
                <a:latin typeface="Crimson Pro Bold" pitchFamily="34" charset="0"/>
                <a:ea typeface="Crimson Pro Bold" pitchFamily="34" charset="-122"/>
                <a:cs typeface="Crimson Pro Bold" pitchFamily="34" charset="-120"/>
              </a:rPr>
              <a:t>Evaluation Results</a:t>
            </a:r>
            <a:endParaRPr lang="en-US" sz="1600" dirty="0"/>
          </a:p>
        </p:txBody>
      </p:sp>
      <p:sp>
        <p:nvSpPr>
          <p:cNvPr id="8" name="Shape 6"/>
          <p:cNvSpPr/>
          <p:nvPr/>
        </p:nvSpPr>
        <p:spPr>
          <a:xfrm>
            <a:off x="7522250" y="2058591"/>
            <a:ext cx="4972288" cy="3478054"/>
          </a:xfrm>
          <a:prstGeom prst="roundRect">
            <a:avLst>
              <a:gd name="adj" fmla="val 1975"/>
            </a:avLst>
          </a:prstGeom>
          <a:noFill/>
          <a:ln w="7620">
            <a:solidFill>
              <a:srgbClr val="000000">
                <a:alpha val="8000"/>
              </a:srgbClr>
            </a:solidFill>
            <a:prstDash val="solid"/>
          </a:ln>
        </p:spPr>
      </p:sp>
      <p:sp>
        <p:nvSpPr>
          <p:cNvPr id="9" name="Shape 7"/>
          <p:cNvSpPr/>
          <p:nvPr/>
        </p:nvSpPr>
        <p:spPr>
          <a:xfrm>
            <a:off x="7529870" y="2066211"/>
            <a:ext cx="4957048" cy="734854"/>
          </a:xfrm>
          <a:prstGeom prst="rect">
            <a:avLst/>
          </a:prstGeom>
          <a:solidFill>
            <a:srgbClr val="FFFFFF">
              <a:alpha val="4000"/>
            </a:srgbClr>
          </a:solidFill>
          <a:ln/>
        </p:spPr>
      </p:sp>
      <p:sp>
        <p:nvSpPr>
          <p:cNvPr id="10" name="Text 8"/>
          <p:cNvSpPr/>
          <p:nvPr/>
        </p:nvSpPr>
        <p:spPr>
          <a:xfrm>
            <a:off x="7693581" y="2171938"/>
            <a:ext cx="1321832" cy="523399"/>
          </a:xfrm>
          <a:prstGeom prst="rect">
            <a:avLst/>
          </a:prstGeom>
          <a:noFill/>
          <a:ln/>
        </p:spPr>
        <p:txBody>
          <a:bodyPr wrap="square" lIns="0" tIns="0" rIns="0" bIns="0" rtlCol="0" anchor="t"/>
          <a:lstStyle/>
          <a:p>
            <a:pPr algn="l" indent="0" marL="0">
              <a:lnSpc>
                <a:spcPts val="2050"/>
              </a:lnSpc>
              <a:buNone/>
            </a:pPr>
            <a:r>
              <a:rPr lang="en-US" sz="1250" b="1" dirty="0">
                <a:solidFill>
                  <a:srgbClr val="443728"/>
                </a:solidFill>
                <a:latin typeface="Open Sans" pitchFamily="34" charset="0"/>
                <a:ea typeface="Open Sans" pitchFamily="34" charset="-122"/>
                <a:cs typeface="Open Sans" pitchFamily="34" charset="-120"/>
              </a:rPr>
              <a:t>Model/ Approach</a:t>
            </a:r>
            <a:endParaRPr lang="en-US" sz="1250" dirty="0"/>
          </a:p>
        </p:txBody>
      </p:sp>
      <p:sp>
        <p:nvSpPr>
          <p:cNvPr id="11" name="Text 9"/>
          <p:cNvSpPr/>
          <p:nvPr/>
        </p:nvSpPr>
        <p:spPr>
          <a:xfrm>
            <a:off x="9349978" y="2171938"/>
            <a:ext cx="1177290" cy="523399"/>
          </a:xfrm>
          <a:prstGeom prst="rect">
            <a:avLst/>
          </a:prstGeom>
          <a:noFill/>
          <a:ln/>
        </p:spPr>
        <p:txBody>
          <a:bodyPr wrap="square" lIns="0" tIns="0" rIns="0" bIns="0" rtlCol="0" anchor="t"/>
          <a:lstStyle/>
          <a:p>
            <a:pPr algn="l" indent="0" marL="0">
              <a:lnSpc>
                <a:spcPts val="2050"/>
              </a:lnSpc>
              <a:buNone/>
            </a:pPr>
            <a:r>
              <a:rPr lang="en-US" sz="1250" b="1" dirty="0">
                <a:solidFill>
                  <a:srgbClr val="443728"/>
                </a:solidFill>
                <a:latin typeface="Open Sans" pitchFamily="34" charset="0"/>
                <a:ea typeface="Open Sans" pitchFamily="34" charset="-122"/>
                <a:cs typeface="Open Sans" pitchFamily="34" charset="-120"/>
              </a:rPr>
              <a:t>Success/ Exact Match</a:t>
            </a:r>
            <a:endParaRPr lang="en-US" sz="1250" dirty="0"/>
          </a:p>
        </p:txBody>
      </p:sp>
      <p:sp>
        <p:nvSpPr>
          <p:cNvPr id="12" name="Text 10"/>
          <p:cNvSpPr/>
          <p:nvPr/>
        </p:nvSpPr>
        <p:spPr>
          <a:xfrm>
            <a:off x="10861834" y="2171938"/>
            <a:ext cx="1461611" cy="261699"/>
          </a:xfrm>
          <a:prstGeom prst="rect">
            <a:avLst/>
          </a:prstGeom>
          <a:noFill/>
          <a:ln/>
        </p:spPr>
        <p:txBody>
          <a:bodyPr wrap="none" lIns="0" tIns="0" rIns="0" bIns="0" rtlCol="0" anchor="t"/>
          <a:lstStyle/>
          <a:p>
            <a:pPr algn="l" indent="0" marL="0">
              <a:lnSpc>
                <a:spcPts val="2050"/>
              </a:lnSpc>
              <a:buNone/>
            </a:pPr>
            <a:r>
              <a:rPr lang="en-US" sz="1250" b="1" dirty="0">
                <a:solidFill>
                  <a:srgbClr val="443728"/>
                </a:solidFill>
                <a:latin typeface="Open Sans" pitchFamily="34" charset="0"/>
                <a:ea typeface="Open Sans" pitchFamily="34" charset="-122"/>
                <a:cs typeface="Open Sans" pitchFamily="34" charset="-120"/>
              </a:rPr>
              <a:t>Notes</a:t>
            </a:r>
            <a:endParaRPr lang="en-US" sz="1250" dirty="0"/>
          </a:p>
        </p:txBody>
      </p:sp>
      <p:sp>
        <p:nvSpPr>
          <p:cNvPr id="13" name="Shape 11"/>
          <p:cNvSpPr/>
          <p:nvPr/>
        </p:nvSpPr>
        <p:spPr>
          <a:xfrm>
            <a:off x="7529870" y="2801064"/>
            <a:ext cx="4957048" cy="996553"/>
          </a:xfrm>
          <a:prstGeom prst="rect">
            <a:avLst/>
          </a:prstGeom>
          <a:solidFill>
            <a:srgbClr val="000000">
              <a:alpha val="4000"/>
            </a:srgbClr>
          </a:solidFill>
          <a:ln/>
        </p:spPr>
      </p:sp>
      <p:sp>
        <p:nvSpPr>
          <p:cNvPr id="14" name="Text 12"/>
          <p:cNvSpPr/>
          <p:nvPr/>
        </p:nvSpPr>
        <p:spPr>
          <a:xfrm>
            <a:off x="7693581" y="2906792"/>
            <a:ext cx="1321832" cy="523399"/>
          </a:xfrm>
          <a:prstGeom prst="rect">
            <a:avLst/>
          </a:prstGeom>
          <a:noFill/>
          <a:ln/>
        </p:spPr>
        <p:txBody>
          <a:bodyPr wrap="square" lIns="0" tIns="0" rIns="0" bIns="0" rtlCol="0" anchor="t"/>
          <a:lstStyle/>
          <a:p>
            <a:pPr algn="l" indent="0" marL="0">
              <a:lnSpc>
                <a:spcPts val="2050"/>
              </a:lnSpc>
              <a:buNone/>
            </a:pPr>
            <a:r>
              <a:rPr lang="en-US" sz="1250" dirty="0">
                <a:solidFill>
                  <a:srgbClr val="443728"/>
                </a:solidFill>
                <a:latin typeface="Open Sans" pitchFamily="34" charset="0"/>
                <a:ea typeface="Open Sans" pitchFamily="34" charset="-122"/>
                <a:cs typeface="Open Sans" pitchFamily="34" charset="-120"/>
              </a:rPr>
              <a:t>GPT-4o-mini (zero-shot)</a:t>
            </a:r>
            <a:endParaRPr lang="en-US" sz="1250" dirty="0"/>
          </a:p>
        </p:txBody>
      </p:sp>
      <p:sp>
        <p:nvSpPr>
          <p:cNvPr id="15" name="Text 13"/>
          <p:cNvSpPr/>
          <p:nvPr/>
        </p:nvSpPr>
        <p:spPr>
          <a:xfrm>
            <a:off x="9349978" y="2906792"/>
            <a:ext cx="1177290" cy="261699"/>
          </a:xfrm>
          <a:prstGeom prst="rect">
            <a:avLst/>
          </a:prstGeom>
          <a:noFill/>
          <a:ln/>
        </p:spPr>
        <p:txBody>
          <a:bodyPr wrap="none" lIns="0" tIns="0" rIns="0" bIns="0" rtlCol="0" anchor="t"/>
          <a:lstStyle/>
          <a:p>
            <a:pPr algn="l" indent="0" marL="0">
              <a:lnSpc>
                <a:spcPts val="2050"/>
              </a:lnSpc>
              <a:buNone/>
            </a:pPr>
            <a:r>
              <a:rPr lang="en-US" sz="1250" dirty="0">
                <a:solidFill>
                  <a:srgbClr val="443728"/>
                </a:solidFill>
                <a:latin typeface="Open Sans" pitchFamily="34" charset="0"/>
                <a:ea typeface="Open Sans" pitchFamily="34" charset="-122"/>
                <a:cs typeface="Open Sans" pitchFamily="34" charset="-120"/>
              </a:rPr>
              <a:t>~68%</a:t>
            </a:r>
            <a:endParaRPr lang="en-US" sz="1250" dirty="0"/>
          </a:p>
        </p:txBody>
      </p:sp>
      <p:sp>
        <p:nvSpPr>
          <p:cNvPr id="16" name="Text 14"/>
          <p:cNvSpPr/>
          <p:nvPr/>
        </p:nvSpPr>
        <p:spPr>
          <a:xfrm>
            <a:off x="10861834" y="2906792"/>
            <a:ext cx="1461611" cy="785098"/>
          </a:xfrm>
          <a:prstGeom prst="rect">
            <a:avLst/>
          </a:prstGeom>
          <a:noFill/>
          <a:ln/>
        </p:spPr>
        <p:txBody>
          <a:bodyPr wrap="square" lIns="0" tIns="0" rIns="0" bIns="0" rtlCol="0" anchor="t"/>
          <a:lstStyle/>
          <a:p>
            <a:pPr algn="l" indent="0" marL="0">
              <a:lnSpc>
                <a:spcPts val="2050"/>
              </a:lnSpc>
              <a:buNone/>
            </a:pPr>
            <a:r>
              <a:rPr lang="en-US" sz="1250" dirty="0">
                <a:solidFill>
                  <a:srgbClr val="443728"/>
                </a:solidFill>
                <a:latin typeface="Open Sans" pitchFamily="34" charset="0"/>
                <a:ea typeface="Open Sans" pitchFamily="34" charset="-122"/>
                <a:cs typeface="Open Sans" pitchFamily="34" charset="-120"/>
              </a:rPr>
              <a:t>Captures thread context and most features accurately</a:t>
            </a:r>
            <a:endParaRPr lang="en-US" sz="1250" dirty="0"/>
          </a:p>
        </p:txBody>
      </p:sp>
      <p:sp>
        <p:nvSpPr>
          <p:cNvPr id="17" name="Shape 15"/>
          <p:cNvSpPr/>
          <p:nvPr/>
        </p:nvSpPr>
        <p:spPr>
          <a:xfrm>
            <a:off x="7529870" y="3797618"/>
            <a:ext cx="4957048" cy="734854"/>
          </a:xfrm>
          <a:prstGeom prst="rect">
            <a:avLst/>
          </a:prstGeom>
          <a:solidFill>
            <a:srgbClr val="FFFFFF">
              <a:alpha val="4000"/>
            </a:srgbClr>
          </a:solidFill>
          <a:ln/>
        </p:spPr>
      </p:sp>
      <p:sp>
        <p:nvSpPr>
          <p:cNvPr id="18" name="Text 16"/>
          <p:cNvSpPr/>
          <p:nvPr/>
        </p:nvSpPr>
        <p:spPr>
          <a:xfrm>
            <a:off x="7693581" y="3903345"/>
            <a:ext cx="1321832" cy="261699"/>
          </a:xfrm>
          <a:prstGeom prst="rect">
            <a:avLst/>
          </a:prstGeom>
          <a:noFill/>
          <a:ln/>
        </p:spPr>
        <p:txBody>
          <a:bodyPr wrap="none" lIns="0" tIns="0" rIns="0" bIns="0" rtlCol="0" anchor="t"/>
          <a:lstStyle/>
          <a:p>
            <a:pPr algn="l" indent="0" marL="0">
              <a:lnSpc>
                <a:spcPts val="2050"/>
              </a:lnSpc>
              <a:buNone/>
            </a:pPr>
            <a:r>
              <a:rPr lang="en-US" sz="1250" dirty="0">
                <a:solidFill>
                  <a:srgbClr val="443728"/>
                </a:solidFill>
                <a:latin typeface="Open Sans" pitchFamily="34" charset="0"/>
                <a:ea typeface="Open Sans" pitchFamily="34" charset="-122"/>
                <a:cs typeface="Open Sans" pitchFamily="34" charset="-120"/>
              </a:rPr>
              <a:t>GLiNER</a:t>
            </a:r>
            <a:endParaRPr lang="en-US" sz="1250" dirty="0"/>
          </a:p>
        </p:txBody>
      </p:sp>
      <p:sp>
        <p:nvSpPr>
          <p:cNvPr id="19" name="Text 17"/>
          <p:cNvSpPr/>
          <p:nvPr/>
        </p:nvSpPr>
        <p:spPr>
          <a:xfrm>
            <a:off x="9349978" y="3903345"/>
            <a:ext cx="1177290" cy="261699"/>
          </a:xfrm>
          <a:prstGeom prst="rect">
            <a:avLst/>
          </a:prstGeom>
          <a:noFill/>
          <a:ln/>
        </p:spPr>
        <p:txBody>
          <a:bodyPr wrap="none" lIns="0" tIns="0" rIns="0" bIns="0" rtlCol="0" anchor="t"/>
          <a:lstStyle/>
          <a:p>
            <a:pPr algn="l" indent="0" marL="0">
              <a:lnSpc>
                <a:spcPts val="2050"/>
              </a:lnSpc>
              <a:buNone/>
            </a:pPr>
            <a:r>
              <a:rPr lang="en-US" sz="1250" dirty="0">
                <a:solidFill>
                  <a:srgbClr val="443728"/>
                </a:solidFill>
                <a:latin typeface="Open Sans" pitchFamily="34" charset="0"/>
                <a:ea typeface="Open Sans" pitchFamily="34" charset="-122"/>
                <a:cs typeface="Open Sans" pitchFamily="34" charset="-120"/>
              </a:rPr>
              <a:t>~45%</a:t>
            </a:r>
            <a:endParaRPr lang="en-US" sz="1250" dirty="0"/>
          </a:p>
        </p:txBody>
      </p:sp>
      <p:sp>
        <p:nvSpPr>
          <p:cNvPr id="20" name="Text 18"/>
          <p:cNvSpPr/>
          <p:nvPr/>
        </p:nvSpPr>
        <p:spPr>
          <a:xfrm>
            <a:off x="10861834" y="3903345"/>
            <a:ext cx="1461611" cy="523399"/>
          </a:xfrm>
          <a:prstGeom prst="rect">
            <a:avLst/>
          </a:prstGeom>
          <a:noFill/>
          <a:ln/>
        </p:spPr>
        <p:txBody>
          <a:bodyPr wrap="square" lIns="0" tIns="0" rIns="0" bIns="0" rtlCol="0" anchor="t"/>
          <a:lstStyle/>
          <a:p>
            <a:pPr algn="l" indent="0" marL="0">
              <a:lnSpc>
                <a:spcPts val="2050"/>
              </a:lnSpc>
              <a:buNone/>
            </a:pPr>
            <a:r>
              <a:rPr lang="en-US" sz="1250" dirty="0">
                <a:solidFill>
                  <a:srgbClr val="443728"/>
                </a:solidFill>
                <a:latin typeface="Open Sans" pitchFamily="34" charset="0"/>
                <a:ea typeface="Open Sans" pitchFamily="34" charset="-122"/>
                <a:cs typeface="Open Sans" pitchFamily="34" charset="-120"/>
              </a:rPr>
              <a:t>Missed context, partial extractions</a:t>
            </a:r>
            <a:endParaRPr lang="en-US" sz="1250" dirty="0"/>
          </a:p>
        </p:txBody>
      </p:sp>
      <p:sp>
        <p:nvSpPr>
          <p:cNvPr id="21" name="Shape 19"/>
          <p:cNvSpPr/>
          <p:nvPr/>
        </p:nvSpPr>
        <p:spPr>
          <a:xfrm>
            <a:off x="7529870" y="4532471"/>
            <a:ext cx="4957048" cy="996553"/>
          </a:xfrm>
          <a:prstGeom prst="rect">
            <a:avLst/>
          </a:prstGeom>
          <a:solidFill>
            <a:srgbClr val="000000">
              <a:alpha val="4000"/>
            </a:srgbClr>
          </a:solidFill>
          <a:ln/>
        </p:spPr>
      </p:sp>
      <p:sp>
        <p:nvSpPr>
          <p:cNvPr id="22" name="Text 20"/>
          <p:cNvSpPr/>
          <p:nvPr/>
        </p:nvSpPr>
        <p:spPr>
          <a:xfrm>
            <a:off x="7693581" y="4638199"/>
            <a:ext cx="1321832" cy="261699"/>
          </a:xfrm>
          <a:prstGeom prst="rect">
            <a:avLst/>
          </a:prstGeom>
          <a:noFill/>
          <a:ln/>
        </p:spPr>
        <p:txBody>
          <a:bodyPr wrap="none" lIns="0" tIns="0" rIns="0" bIns="0" rtlCol="0" anchor="t"/>
          <a:lstStyle/>
          <a:p>
            <a:pPr algn="l" indent="0" marL="0">
              <a:lnSpc>
                <a:spcPts val="2050"/>
              </a:lnSpc>
              <a:buNone/>
            </a:pPr>
            <a:r>
              <a:rPr lang="en-US" sz="1250" dirty="0">
                <a:solidFill>
                  <a:srgbClr val="443728"/>
                </a:solidFill>
                <a:latin typeface="Open Sans" pitchFamily="34" charset="0"/>
                <a:ea typeface="Open Sans" pitchFamily="34" charset="-122"/>
                <a:cs typeface="Open Sans" pitchFamily="34" charset="-120"/>
              </a:rPr>
              <a:t>Flan-T5</a:t>
            </a:r>
            <a:endParaRPr lang="en-US" sz="1250" dirty="0"/>
          </a:p>
        </p:txBody>
      </p:sp>
      <p:sp>
        <p:nvSpPr>
          <p:cNvPr id="23" name="Text 21"/>
          <p:cNvSpPr/>
          <p:nvPr/>
        </p:nvSpPr>
        <p:spPr>
          <a:xfrm>
            <a:off x="9349978" y="4638199"/>
            <a:ext cx="1177290" cy="261699"/>
          </a:xfrm>
          <a:prstGeom prst="rect">
            <a:avLst/>
          </a:prstGeom>
          <a:noFill/>
          <a:ln/>
        </p:spPr>
        <p:txBody>
          <a:bodyPr wrap="none" lIns="0" tIns="0" rIns="0" bIns="0" rtlCol="0" anchor="t"/>
          <a:lstStyle/>
          <a:p>
            <a:pPr algn="l" indent="0" marL="0">
              <a:lnSpc>
                <a:spcPts val="2050"/>
              </a:lnSpc>
              <a:buNone/>
            </a:pPr>
            <a:r>
              <a:rPr lang="en-US" sz="1250" dirty="0">
                <a:solidFill>
                  <a:srgbClr val="443728"/>
                </a:solidFill>
                <a:latin typeface="Open Sans" pitchFamily="34" charset="0"/>
                <a:ea typeface="Open Sans" pitchFamily="34" charset="-122"/>
                <a:cs typeface="Open Sans" pitchFamily="34" charset="-120"/>
              </a:rPr>
              <a:t>0</a:t>
            </a:r>
            <a:endParaRPr lang="en-US" sz="1250" dirty="0"/>
          </a:p>
        </p:txBody>
      </p:sp>
      <p:sp>
        <p:nvSpPr>
          <p:cNvPr id="24" name="Text 22"/>
          <p:cNvSpPr/>
          <p:nvPr/>
        </p:nvSpPr>
        <p:spPr>
          <a:xfrm>
            <a:off x="10861834" y="4638199"/>
            <a:ext cx="1461611" cy="785098"/>
          </a:xfrm>
          <a:prstGeom prst="rect">
            <a:avLst/>
          </a:prstGeom>
          <a:noFill/>
          <a:ln/>
        </p:spPr>
        <p:txBody>
          <a:bodyPr wrap="square" lIns="0" tIns="0" rIns="0" bIns="0" rtlCol="0" anchor="t"/>
          <a:lstStyle/>
          <a:p>
            <a:pPr algn="l" indent="0" marL="0">
              <a:lnSpc>
                <a:spcPts val="2050"/>
              </a:lnSpc>
              <a:buNone/>
            </a:pPr>
            <a:r>
              <a:rPr lang="en-US" sz="1250" dirty="0">
                <a:solidFill>
                  <a:srgbClr val="443728"/>
                </a:solidFill>
                <a:latin typeface="Open Sans" pitchFamily="34" charset="0"/>
                <a:ea typeface="Open Sans" pitchFamily="34" charset="-122"/>
                <a:cs typeface="Open Sans" pitchFamily="34" charset="-120"/>
              </a:rPr>
              <a:t>Inconsistent, invalid JSON outputs</a:t>
            </a:r>
            <a:endParaRPr lang="en-US" sz="1250" dirty="0"/>
          </a:p>
        </p:txBody>
      </p:sp>
      <p:sp>
        <p:nvSpPr>
          <p:cNvPr id="25" name="Shape 23"/>
          <p:cNvSpPr/>
          <p:nvPr/>
        </p:nvSpPr>
        <p:spPr>
          <a:xfrm>
            <a:off x="2143482" y="5904548"/>
            <a:ext cx="10343436" cy="1625679"/>
          </a:xfrm>
          <a:prstGeom prst="roundRect">
            <a:avLst>
              <a:gd name="adj" fmla="val 6750"/>
            </a:avLst>
          </a:prstGeom>
          <a:solidFill>
            <a:srgbClr val="FFFCFA"/>
          </a:solidFill>
          <a:ln w="22860">
            <a:solidFill>
              <a:srgbClr val="D1C8C6"/>
            </a:solidFill>
            <a:prstDash val="solid"/>
          </a:ln>
        </p:spPr>
      </p:sp>
      <p:sp>
        <p:nvSpPr>
          <p:cNvPr id="26" name="Shape 24"/>
          <p:cNvSpPr/>
          <p:nvPr/>
        </p:nvSpPr>
        <p:spPr>
          <a:xfrm>
            <a:off x="2120622" y="5904548"/>
            <a:ext cx="91440" cy="1625679"/>
          </a:xfrm>
          <a:prstGeom prst="roundRect">
            <a:avLst>
              <a:gd name="adj" fmla="val 75114"/>
            </a:avLst>
          </a:prstGeom>
          <a:solidFill>
            <a:srgbClr val="835E54"/>
          </a:solidFill>
          <a:ln/>
        </p:spPr>
      </p:sp>
      <p:sp>
        <p:nvSpPr>
          <p:cNvPr id="27" name="Text 25"/>
          <p:cNvSpPr/>
          <p:nvPr/>
        </p:nvSpPr>
        <p:spPr>
          <a:xfrm>
            <a:off x="2398395" y="6090880"/>
            <a:ext cx="2044065" cy="255508"/>
          </a:xfrm>
          <a:prstGeom prst="rect">
            <a:avLst/>
          </a:prstGeom>
          <a:noFill/>
          <a:ln/>
        </p:spPr>
        <p:txBody>
          <a:bodyPr wrap="none" lIns="0" tIns="0" rIns="0" bIns="0" rtlCol="0" anchor="t"/>
          <a:lstStyle/>
          <a:p>
            <a:pPr algn="l" indent="0" marL="0">
              <a:lnSpc>
                <a:spcPts val="2000"/>
              </a:lnSpc>
              <a:buNone/>
            </a:pPr>
            <a:r>
              <a:rPr lang="en-US" sz="1600" b="1" dirty="0">
                <a:solidFill>
                  <a:srgbClr val="443728"/>
                </a:solidFill>
                <a:latin typeface="Crimson Pro Bold" pitchFamily="34" charset="0"/>
                <a:ea typeface="Crimson Pro Bold" pitchFamily="34" charset="-122"/>
                <a:cs typeface="Crimson Pro Bold" pitchFamily="34" charset="-120"/>
              </a:rPr>
              <a:t>Error Analysis</a:t>
            </a:r>
            <a:endParaRPr lang="en-US" sz="1600" dirty="0"/>
          </a:p>
        </p:txBody>
      </p:sp>
      <p:sp>
        <p:nvSpPr>
          <p:cNvPr id="28" name="Text 26"/>
          <p:cNvSpPr/>
          <p:nvPr/>
        </p:nvSpPr>
        <p:spPr>
          <a:xfrm>
            <a:off x="2398395" y="6444496"/>
            <a:ext cx="9902190" cy="261699"/>
          </a:xfrm>
          <a:prstGeom prst="rect">
            <a:avLst/>
          </a:prstGeom>
          <a:noFill/>
          <a:ln/>
        </p:spPr>
        <p:txBody>
          <a:bodyPr wrap="none" lIns="0" tIns="0" rIns="0" bIns="0" rtlCol="0" anchor="t"/>
          <a:lstStyle/>
          <a:p>
            <a:pPr algn="l" marL="342900" indent="-342900">
              <a:lnSpc>
                <a:spcPts val="2050"/>
              </a:lnSpc>
              <a:buSzPct val="100000"/>
              <a:buChar char="•"/>
            </a:pPr>
            <a:r>
              <a:rPr lang="en-US" sz="1250" b="1" dirty="0">
                <a:solidFill>
                  <a:srgbClr val="443728"/>
                </a:solidFill>
                <a:latin typeface="Open Sans" pitchFamily="34" charset="0"/>
                <a:ea typeface="Open Sans" pitchFamily="34" charset="-122"/>
                <a:cs typeface="Open Sans" pitchFamily="34" charset="-120"/>
              </a:rPr>
              <a:t>JSON Parsing Issues:</a:t>
            </a:r>
            <a:pPr algn="l" indent="0" marL="0">
              <a:lnSpc>
                <a:spcPts val="2050"/>
              </a:lnSpc>
              <a:buNone/>
            </a:pPr>
            <a:r>
              <a:rPr lang="en-US" sz="1250" dirty="0">
                <a:solidFill>
                  <a:srgbClr val="443728"/>
                </a:solidFill>
                <a:latin typeface="Open Sans" pitchFamily="34" charset="0"/>
                <a:ea typeface="Open Sans" pitchFamily="34" charset="-122"/>
                <a:cs typeface="Open Sans" pitchFamily="34" charset="-120"/>
              </a:rPr>
              <a:t> GPT occasionally outputs invalid JSON or mis formats arrays.</a:t>
            </a:r>
            <a:endParaRPr lang="en-US" sz="1250" dirty="0"/>
          </a:p>
        </p:txBody>
      </p:sp>
      <p:sp>
        <p:nvSpPr>
          <p:cNvPr id="29" name="Text 27"/>
          <p:cNvSpPr/>
          <p:nvPr/>
        </p:nvSpPr>
        <p:spPr>
          <a:xfrm>
            <a:off x="2398395" y="6763345"/>
            <a:ext cx="9902190" cy="261699"/>
          </a:xfrm>
          <a:prstGeom prst="rect">
            <a:avLst/>
          </a:prstGeom>
          <a:noFill/>
          <a:ln/>
        </p:spPr>
        <p:txBody>
          <a:bodyPr wrap="none" lIns="0" tIns="0" rIns="0" bIns="0" rtlCol="0" anchor="t"/>
          <a:lstStyle/>
          <a:p>
            <a:pPr algn="l" marL="342900" indent="-342900">
              <a:lnSpc>
                <a:spcPts val="2050"/>
              </a:lnSpc>
              <a:buSzPct val="100000"/>
              <a:buChar char="•"/>
            </a:pPr>
            <a:r>
              <a:rPr lang="en-US" sz="1250" b="1" dirty="0">
                <a:solidFill>
                  <a:srgbClr val="443728"/>
                </a:solidFill>
                <a:latin typeface="Open Sans" pitchFamily="34" charset="0"/>
                <a:ea typeface="Open Sans" pitchFamily="34" charset="-122"/>
                <a:cs typeface="Open Sans" pitchFamily="34" charset="-120"/>
              </a:rPr>
              <a:t>List Variability:</a:t>
            </a:r>
            <a:pPr algn="l" indent="0" marL="0">
              <a:lnSpc>
                <a:spcPts val="2050"/>
              </a:lnSpc>
              <a:buNone/>
            </a:pPr>
            <a:r>
              <a:rPr lang="en-US" sz="1250" dirty="0">
                <a:solidFill>
                  <a:srgbClr val="443728"/>
                </a:solidFill>
                <a:latin typeface="Open Sans" pitchFamily="34" charset="0"/>
                <a:ea typeface="Open Sans" pitchFamily="34" charset="-122"/>
                <a:cs typeface="Open Sans" pitchFamily="34" charset="-120"/>
              </a:rPr>
              <a:t> Minor differences in menu/dietary item wording reduce exact match score.</a:t>
            </a:r>
            <a:endParaRPr lang="en-US" sz="1250" dirty="0"/>
          </a:p>
        </p:txBody>
      </p:sp>
      <p:sp>
        <p:nvSpPr>
          <p:cNvPr id="30" name="Text 28"/>
          <p:cNvSpPr/>
          <p:nvPr/>
        </p:nvSpPr>
        <p:spPr>
          <a:xfrm>
            <a:off x="2398395" y="7082195"/>
            <a:ext cx="9902190" cy="261699"/>
          </a:xfrm>
          <a:prstGeom prst="rect">
            <a:avLst/>
          </a:prstGeom>
          <a:noFill/>
          <a:ln/>
        </p:spPr>
        <p:txBody>
          <a:bodyPr wrap="none" lIns="0" tIns="0" rIns="0" bIns="0" rtlCol="0" anchor="t"/>
          <a:lstStyle/>
          <a:p>
            <a:pPr algn="l" marL="342900" indent="-342900">
              <a:lnSpc>
                <a:spcPts val="2050"/>
              </a:lnSpc>
              <a:buSzPct val="100000"/>
              <a:buChar char="•"/>
            </a:pPr>
            <a:r>
              <a:rPr lang="en-US" sz="1250" b="1" dirty="0">
                <a:solidFill>
                  <a:srgbClr val="443728"/>
                </a:solidFill>
                <a:latin typeface="Open Sans" pitchFamily="34" charset="0"/>
                <a:ea typeface="Open Sans" pitchFamily="34" charset="-122"/>
                <a:cs typeface="Open Sans" pitchFamily="34" charset="-120"/>
              </a:rPr>
              <a:t>Thread Length &amp; Context:</a:t>
            </a:r>
            <a:pPr algn="l" indent="0" marL="0">
              <a:lnSpc>
                <a:spcPts val="2050"/>
              </a:lnSpc>
              <a:buNone/>
            </a:pPr>
            <a:r>
              <a:rPr lang="en-US" sz="1250" dirty="0">
                <a:solidFill>
                  <a:srgbClr val="443728"/>
                </a:solidFill>
                <a:latin typeface="Open Sans" pitchFamily="34" charset="0"/>
                <a:ea typeface="Open Sans" pitchFamily="34" charset="-122"/>
                <a:cs typeface="Open Sans" pitchFamily="34" charset="-120"/>
              </a:rPr>
              <a:t> Longer threads or complex negotiations may lead to missing details in extraction.</a:t>
            </a:r>
            <a:endParaRPr lang="en-US" sz="12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1968579" y="585788"/>
            <a:ext cx="4226600" cy="528280"/>
          </a:xfrm>
          <a:prstGeom prst="rect">
            <a:avLst/>
          </a:prstGeom>
          <a:noFill/>
          <a:ln/>
        </p:spPr>
        <p:txBody>
          <a:bodyPr wrap="none" lIns="0" tIns="0" rIns="0" bIns="0" rtlCol="0" anchor="t"/>
          <a:lstStyle/>
          <a:p>
            <a:pPr algn="l" indent="0" marL="0">
              <a:lnSpc>
                <a:spcPts val="4150"/>
              </a:lnSpc>
              <a:buNone/>
            </a:pPr>
            <a:r>
              <a:rPr lang="en-US" sz="3300" b="1" dirty="0">
                <a:solidFill>
                  <a:srgbClr val="443728"/>
                </a:solidFill>
                <a:latin typeface="Crimson Pro Bold" pitchFamily="34" charset="0"/>
                <a:ea typeface="Crimson Pro Bold" pitchFamily="34" charset="-122"/>
                <a:cs typeface="Crimson Pro Bold" pitchFamily="34" charset="-120"/>
              </a:rPr>
              <a:t>Project Plan</a:t>
            </a:r>
            <a:endParaRPr lang="en-US" sz="3300" dirty="0"/>
          </a:p>
        </p:txBody>
      </p:sp>
      <p:sp>
        <p:nvSpPr>
          <p:cNvPr id="3" name="Shape 1"/>
          <p:cNvSpPr/>
          <p:nvPr/>
        </p:nvSpPr>
        <p:spPr>
          <a:xfrm>
            <a:off x="1968579" y="1452086"/>
            <a:ext cx="10693241" cy="6191726"/>
          </a:xfrm>
          <a:prstGeom prst="roundRect">
            <a:avLst>
              <a:gd name="adj" fmla="val 1147"/>
            </a:avLst>
          </a:prstGeom>
          <a:noFill/>
          <a:ln w="7620">
            <a:solidFill>
              <a:srgbClr val="000000">
                <a:alpha val="8000"/>
              </a:srgbClr>
            </a:solidFill>
            <a:prstDash val="solid"/>
          </a:ln>
        </p:spPr>
      </p:sp>
      <p:sp>
        <p:nvSpPr>
          <p:cNvPr id="4" name="Shape 2"/>
          <p:cNvSpPr/>
          <p:nvPr/>
        </p:nvSpPr>
        <p:spPr>
          <a:xfrm>
            <a:off x="1976199" y="1459706"/>
            <a:ext cx="10678001" cy="488394"/>
          </a:xfrm>
          <a:prstGeom prst="rect">
            <a:avLst/>
          </a:prstGeom>
          <a:solidFill>
            <a:srgbClr val="FFFFFF">
              <a:alpha val="4000"/>
            </a:srgbClr>
          </a:solidFill>
          <a:ln/>
        </p:spPr>
      </p:sp>
      <p:sp>
        <p:nvSpPr>
          <p:cNvPr id="5" name="Text 3"/>
          <p:cNvSpPr/>
          <p:nvPr/>
        </p:nvSpPr>
        <p:spPr>
          <a:xfrm>
            <a:off x="2145387" y="1568648"/>
            <a:ext cx="1859994" cy="270510"/>
          </a:xfrm>
          <a:prstGeom prst="rect">
            <a:avLst/>
          </a:prstGeom>
          <a:noFill/>
          <a:ln/>
        </p:spPr>
        <p:txBody>
          <a:bodyPr wrap="none" lIns="0" tIns="0" rIns="0" bIns="0" rtlCol="0" anchor="t"/>
          <a:lstStyle/>
          <a:p>
            <a:pPr algn="l" indent="0" marL="0">
              <a:lnSpc>
                <a:spcPts val="2100"/>
              </a:lnSpc>
              <a:buNone/>
            </a:pPr>
            <a:r>
              <a:rPr lang="en-US" sz="1300" b="1" dirty="0">
                <a:solidFill>
                  <a:srgbClr val="443728"/>
                </a:solidFill>
                <a:latin typeface="Open Sans" pitchFamily="34" charset="0"/>
                <a:ea typeface="Open Sans" pitchFamily="34" charset="-122"/>
                <a:cs typeface="Open Sans" pitchFamily="34" charset="-120"/>
              </a:rPr>
              <a:t>Step</a:t>
            </a:r>
            <a:endParaRPr lang="en-US" sz="1300" dirty="0"/>
          </a:p>
        </p:txBody>
      </p:sp>
      <p:sp>
        <p:nvSpPr>
          <p:cNvPr id="6" name="Text 4"/>
          <p:cNvSpPr/>
          <p:nvPr/>
        </p:nvSpPr>
        <p:spPr>
          <a:xfrm>
            <a:off x="4350901" y="1568648"/>
            <a:ext cx="3296722" cy="270510"/>
          </a:xfrm>
          <a:prstGeom prst="rect">
            <a:avLst/>
          </a:prstGeom>
          <a:noFill/>
          <a:ln/>
        </p:spPr>
        <p:txBody>
          <a:bodyPr wrap="none" lIns="0" tIns="0" rIns="0" bIns="0" rtlCol="0" anchor="t"/>
          <a:lstStyle/>
          <a:p>
            <a:pPr algn="l" indent="0" marL="0">
              <a:lnSpc>
                <a:spcPts val="2100"/>
              </a:lnSpc>
              <a:buNone/>
            </a:pPr>
            <a:r>
              <a:rPr lang="en-US" sz="1300" b="1" dirty="0">
                <a:solidFill>
                  <a:srgbClr val="443728"/>
                </a:solidFill>
                <a:latin typeface="Open Sans" pitchFamily="34" charset="0"/>
                <a:ea typeface="Open Sans" pitchFamily="34" charset="-122"/>
                <a:cs typeface="Open Sans" pitchFamily="34" charset="-120"/>
              </a:rPr>
              <a:t>Description</a:t>
            </a:r>
            <a:endParaRPr lang="en-US" sz="1300" dirty="0"/>
          </a:p>
        </p:txBody>
      </p:sp>
      <p:sp>
        <p:nvSpPr>
          <p:cNvPr id="7" name="Text 5"/>
          <p:cNvSpPr/>
          <p:nvPr/>
        </p:nvSpPr>
        <p:spPr>
          <a:xfrm>
            <a:off x="7993142" y="1568648"/>
            <a:ext cx="857845" cy="270510"/>
          </a:xfrm>
          <a:prstGeom prst="rect">
            <a:avLst/>
          </a:prstGeom>
          <a:noFill/>
          <a:ln/>
        </p:spPr>
        <p:txBody>
          <a:bodyPr wrap="none" lIns="0" tIns="0" rIns="0" bIns="0" rtlCol="0" anchor="t"/>
          <a:lstStyle/>
          <a:p>
            <a:pPr algn="l" indent="0" marL="0">
              <a:lnSpc>
                <a:spcPts val="2100"/>
              </a:lnSpc>
              <a:buNone/>
            </a:pPr>
            <a:r>
              <a:rPr lang="en-US" sz="1300" b="1" dirty="0">
                <a:solidFill>
                  <a:srgbClr val="443728"/>
                </a:solidFill>
                <a:latin typeface="Open Sans" pitchFamily="34" charset="0"/>
                <a:ea typeface="Open Sans" pitchFamily="34" charset="-122"/>
                <a:cs typeface="Open Sans" pitchFamily="34" charset="-120"/>
              </a:rPr>
              <a:t>Deadline</a:t>
            </a:r>
            <a:endParaRPr lang="en-US" sz="1300" dirty="0"/>
          </a:p>
        </p:txBody>
      </p:sp>
      <p:sp>
        <p:nvSpPr>
          <p:cNvPr id="8" name="Text 6"/>
          <p:cNvSpPr/>
          <p:nvPr/>
        </p:nvSpPr>
        <p:spPr>
          <a:xfrm>
            <a:off x="9196507" y="1568648"/>
            <a:ext cx="3288744" cy="270510"/>
          </a:xfrm>
          <a:prstGeom prst="rect">
            <a:avLst/>
          </a:prstGeom>
          <a:noFill/>
          <a:ln/>
        </p:spPr>
        <p:txBody>
          <a:bodyPr wrap="none" lIns="0" tIns="0" rIns="0" bIns="0" rtlCol="0" anchor="t"/>
          <a:lstStyle/>
          <a:p>
            <a:pPr algn="l" indent="0" marL="0">
              <a:lnSpc>
                <a:spcPts val="2100"/>
              </a:lnSpc>
              <a:buNone/>
            </a:pPr>
            <a:r>
              <a:rPr lang="en-US" sz="1300" b="1" dirty="0">
                <a:solidFill>
                  <a:srgbClr val="443728"/>
                </a:solidFill>
                <a:latin typeface="Open Sans" pitchFamily="34" charset="0"/>
                <a:ea typeface="Open Sans" pitchFamily="34" charset="-122"/>
                <a:cs typeface="Open Sans" pitchFamily="34" charset="-120"/>
              </a:rPr>
              <a:t>Expected Outcome</a:t>
            </a:r>
            <a:endParaRPr lang="en-US" sz="1300" dirty="0"/>
          </a:p>
        </p:txBody>
      </p:sp>
      <p:sp>
        <p:nvSpPr>
          <p:cNvPr id="9" name="Shape 7"/>
          <p:cNvSpPr/>
          <p:nvPr/>
        </p:nvSpPr>
        <p:spPr>
          <a:xfrm>
            <a:off x="1976199" y="1948101"/>
            <a:ext cx="10678001" cy="1029414"/>
          </a:xfrm>
          <a:prstGeom prst="rect">
            <a:avLst/>
          </a:prstGeom>
          <a:solidFill>
            <a:srgbClr val="000000">
              <a:alpha val="4000"/>
            </a:srgbClr>
          </a:solidFill>
          <a:ln/>
        </p:spPr>
      </p:sp>
      <p:sp>
        <p:nvSpPr>
          <p:cNvPr id="10" name="Text 8"/>
          <p:cNvSpPr/>
          <p:nvPr/>
        </p:nvSpPr>
        <p:spPr>
          <a:xfrm>
            <a:off x="2145387" y="2057043"/>
            <a:ext cx="1859994" cy="270510"/>
          </a:xfrm>
          <a:prstGeom prst="rect">
            <a:avLst/>
          </a:prstGeom>
          <a:noFill/>
          <a:ln/>
        </p:spPr>
        <p:txBody>
          <a:bodyPr wrap="non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Data Creation</a:t>
            </a:r>
            <a:endParaRPr lang="en-US" sz="1300" dirty="0"/>
          </a:p>
        </p:txBody>
      </p:sp>
      <p:sp>
        <p:nvSpPr>
          <p:cNvPr id="11" name="Text 9"/>
          <p:cNvSpPr/>
          <p:nvPr/>
        </p:nvSpPr>
        <p:spPr>
          <a:xfrm>
            <a:off x="4350901" y="2057043"/>
            <a:ext cx="3296722" cy="811530"/>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Expand dataset of email threads, covering diverse event types, pricing, and menus.</a:t>
            </a:r>
            <a:endParaRPr lang="en-US" sz="1300" dirty="0"/>
          </a:p>
        </p:txBody>
      </p:sp>
      <p:sp>
        <p:nvSpPr>
          <p:cNvPr id="12" name="Text 10"/>
          <p:cNvSpPr/>
          <p:nvPr/>
        </p:nvSpPr>
        <p:spPr>
          <a:xfrm>
            <a:off x="7993142" y="2057043"/>
            <a:ext cx="857845" cy="270510"/>
          </a:xfrm>
          <a:prstGeom prst="rect">
            <a:avLst/>
          </a:prstGeom>
          <a:noFill/>
          <a:ln/>
        </p:spPr>
        <p:txBody>
          <a:bodyPr wrap="non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Week 10</a:t>
            </a:r>
            <a:endParaRPr lang="en-US" sz="1300" dirty="0"/>
          </a:p>
        </p:txBody>
      </p:sp>
      <p:sp>
        <p:nvSpPr>
          <p:cNvPr id="13" name="Text 11"/>
          <p:cNvSpPr/>
          <p:nvPr/>
        </p:nvSpPr>
        <p:spPr>
          <a:xfrm>
            <a:off x="9196507" y="2057043"/>
            <a:ext cx="3288744" cy="811530"/>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Dataset of 500–1500 high-quality email threads ready for feature extraction experiments.</a:t>
            </a:r>
            <a:endParaRPr lang="en-US" sz="1300" dirty="0"/>
          </a:p>
        </p:txBody>
      </p:sp>
      <p:sp>
        <p:nvSpPr>
          <p:cNvPr id="14" name="Shape 12"/>
          <p:cNvSpPr/>
          <p:nvPr/>
        </p:nvSpPr>
        <p:spPr>
          <a:xfrm>
            <a:off x="1976199" y="2977515"/>
            <a:ext cx="10678001" cy="1029414"/>
          </a:xfrm>
          <a:prstGeom prst="rect">
            <a:avLst/>
          </a:prstGeom>
          <a:solidFill>
            <a:srgbClr val="FFFFFF">
              <a:alpha val="4000"/>
            </a:srgbClr>
          </a:solidFill>
          <a:ln/>
        </p:spPr>
      </p:sp>
      <p:sp>
        <p:nvSpPr>
          <p:cNvPr id="15" name="Text 13"/>
          <p:cNvSpPr/>
          <p:nvPr/>
        </p:nvSpPr>
        <p:spPr>
          <a:xfrm>
            <a:off x="2145387" y="3086457"/>
            <a:ext cx="1859994" cy="541020"/>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Feature &amp; Label Refinement</a:t>
            </a:r>
            <a:endParaRPr lang="en-US" sz="1300" dirty="0"/>
          </a:p>
        </p:txBody>
      </p:sp>
      <p:sp>
        <p:nvSpPr>
          <p:cNvPr id="16" name="Text 14"/>
          <p:cNvSpPr/>
          <p:nvPr/>
        </p:nvSpPr>
        <p:spPr>
          <a:xfrm>
            <a:off x="4350901" y="3086457"/>
            <a:ext cx="3296722" cy="811530"/>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Test and improve labels/features, ensure consistency, and handle edge cases in the dataset.</a:t>
            </a:r>
            <a:endParaRPr lang="en-US" sz="1300" dirty="0"/>
          </a:p>
        </p:txBody>
      </p:sp>
      <p:sp>
        <p:nvSpPr>
          <p:cNvPr id="17" name="Text 15"/>
          <p:cNvSpPr/>
          <p:nvPr/>
        </p:nvSpPr>
        <p:spPr>
          <a:xfrm>
            <a:off x="7993142" y="3086457"/>
            <a:ext cx="857845" cy="270510"/>
          </a:xfrm>
          <a:prstGeom prst="rect">
            <a:avLst/>
          </a:prstGeom>
          <a:noFill/>
          <a:ln/>
        </p:spPr>
        <p:txBody>
          <a:bodyPr wrap="non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Week 10</a:t>
            </a:r>
            <a:endParaRPr lang="en-US" sz="1300" dirty="0"/>
          </a:p>
        </p:txBody>
      </p:sp>
      <p:sp>
        <p:nvSpPr>
          <p:cNvPr id="18" name="Text 16"/>
          <p:cNvSpPr/>
          <p:nvPr/>
        </p:nvSpPr>
        <p:spPr>
          <a:xfrm>
            <a:off x="9196507" y="3086457"/>
            <a:ext cx="3288744" cy="541020"/>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Clear, consistent labeling schema, dataset ready for reliable evaluation.</a:t>
            </a:r>
            <a:endParaRPr lang="en-US" sz="1300" dirty="0"/>
          </a:p>
        </p:txBody>
      </p:sp>
      <p:sp>
        <p:nvSpPr>
          <p:cNvPr id="19" name="Shape 17"/>
          <p:cNvSpPr/>
          <p:nvPr/>
        </p:nvSpPr>
        <p:spPr>
          <a:xfrm>
            <a:off x="1976199" y="4006929"/>
            <a:ext cx="10678001" cy="1299924"/>
          </a:xfrm>
          <a:prstGeom prst="rect">
            <a:avLst/>
          </a:prstGeom>
          <a:solidFill>
            <a:srgbClr val="000000">
              <a:alpha val="4000"/>
            </a:srgbClr>
          </a:solidFill>
          <a:ln/>
        </p:spPr>
      </p:sp>
      <p:sp>
        <p:nvSpPr>
          <p:cNvPr id="20" name="Text 18"/>
          <p:cNvSpPr/>
          <p:nvPr/>
        </p:nvSpPr>
        <p:spPr>
          <a:xfrm>
            <a:off x="2145387" y="4115872"/>
            <a:ext cx="1859994" cy="541020"/>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Prompt Optimization &amp; Fine-Tuning</a:t>
            </a:r>
            <a:endParaRPr lang="en-US" sz="1300" dirty="0"/>
          </a:p>
        </p:txBody>
      </p:sp>
      <p:sp>
        <p:nvSpPr>
          <p:cNvPr id="21" name="Text 19"/>
          <p:cNvSpPr/>
          <p:nvPr/>
        </p:nvSpPr>
        <p:spPr>
          <a:xfrm>
            <a:off x="4350901" y="4115872"/>
            <a:ext cx="3296722" cy="1082040"/>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Experiment with GPT-4o-mini zero-shot vs few-shot prompts for feature extraction and Including fine-tuning a Ner model like GLiNER.</a:t>
            </a:r>
            <a:endParaRPr lang="en-US" sz="1300" dirty="0"/>
          </a:p>
        </p:txBody>
      </p:sp>
      <p:sp>
        <p:nvSpPr>
          <p:cNvPr id="22" name="Text 20"/>
          <p:cNvSpPr/>
          <p:nvPr/>
        </p:nvSpPr>
        <p:spPr>
          <a:xfrm>
            <a:off x="7993142" y="4115872"/>
            <a:ext cx="857845" cy="270510"/>
          </a:xfrm>
          <a:prstGeom prst="rect">
            <a:avLst/>
          </a:prstGeom>
          <a:noFill/>
          <a:ln/>
        </p:spPr>
        <p:txBody>
          <a:bodyPr wrap="non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Week 11</a:t>
            </a:r>
            <a:endParaRPr lang="en-US" sz="1300" dirty="0"/>
          </a:p>
        </p:txBody>
      </p:sp>
      <p:sp>
        <p:nvSpPr>
          <p:cNvPr id="23" name="Text 21"/>
          <p:cNvSpPr/>
          <p:nvPr/>
        </p:nvSpPr>
        <p:spPr>
          <a:xfrm>
            <a:off x="9196507" y="4115872"/>
            <a:ext cx="3288744" cy="811530"/>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Determine optimal prompt design and NER model optimization, improved extraction accuracy and robustness.</a:t>
            </a:r>
            <a:endParaRPr lang="en-US" sz="1300" dirty="0"/>
          </a:p>
        </p:txBody>
      </p:sp>
      <p:sp>
        <p:nvSpPr>
          <p:cNvPr id="24" name="Shape 22"/>
          <p:cNvSpPr/>
          <p:nvPr/>
        </p:nvSpPr>
        <p:spPr>
          <a:xfrm>
            <a:off x="1976199" y="5306854"/>
            <a:ext cx="10678001" cy="1299924"/>
          </a:xfrm>
          <a:prstGeom prst="rect">
            <a:avLst/>
          </a:prstGeom>
          <a:solidFill>
            <a:srgbClr val="FFFFFF">
              <a:alpha val="4000"/>
            </a:srgbClr>
          </a:solidFill>
          <a:ln/>
        </p:spPr>
      </p:sp>
      <p:sp>
        <p:nvSpPr>
          <p:cNvPr id="25" name="Text 23"/>
          <p:cNvSpPr/>
          <p:nvPr/>
        </p:nvSpPr>
        <p:spPr>
          <a:xfrm>
            <a:off x="2145387" y="5415796"/>
            <a:ext cx="1859994" cy="270510"/>
          </a:xfrm>
          <a:prstGeom prst="rect">
            <a:avLst/>
          </a:prstGeom>
          <a:noFill/>
          <a:ln/>
        </p:spPr>
        <p:txBody>
          <a:bodyPr wrap="non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Evaluation &amp; Analysis</a:t>
            </a:r>
            <a:endParaRPr lang="en-US" sz="1300" dirty="0"/>
          </a:p>
        </p:txBody>
      </p:sp>
      <p:sp>
        <p:nvSpPr>
          <p:cNvPr id="26" name="Text 24"/>
          <p:cNvSpPr/>
          <p:nvPr/>
        </p:nvSpPr>
        <p:spPr>
          <a:xfrm>
            <a:off x="4350901" y="5415796"/>
            <a:ext cx="3296722" cy="1082040"/>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Perform quantitative evaluation of GPT-4o-mini zero-shot and few-shot on the refined dataset. Analyze errors and feature level performance.</a:t>
            </a:r>
            <a:endParaRPr lang="en-US" sz="1300" dirty="0"/>
          </a:p>
        </p:txBody>
      </p:sp>
      <p:sp>
        <p:nvSpPr>
          <p:cNvPr id="27" name="Text 25"/>
          <p:cNvSpPr/>
          <p:nvPr/>
        </p:nvSpPr>
        <p:spPr>
          <a:xfrm>
            <a:off x="7993142" y="5415796"/>
            <a:ext cx="857845" cy="270510"/>
          </a:xfrm>
          <a:prstGeom prst="rect">
            <a:avLst/>
          </a:prstGeom>
          <a:noFill/>
          <a:ln/>
        </p:spPr>
        <p:txBody>
          <a:bodyPr wrap="non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Week 11</a:t>
            </a:r>
            <a:endParaRPr lang="en-US" sz="1300" dirty="0"/>
          </a:p>
        </p:txBody>
      </p:sp>
      <p:sp>
        <p:nvSpPr>
          <p:cNvPr id="28" name="Text 26"/>
          <p:cNvSpPr/>
          <p:nvPr/>
        </p:nvSpPr>
        <p:spPr>
          <a:xfrm>
            <a:off x="9196507" y="5415796"/>
            <a:ext cx="3288744" cy="811530"/>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Comprehensive report with exact match rates, and insights on strengths/weaknesses.</a:t>
            </a:r>
            <a:endParaRPr lang="en-US" sz="1300" dirty="0"/>
          </a:p>
        </p:txBody>
      </p:sp>
      <p:sp>
        <p:nvSpPr>
          <p:cNvPr id="29" name="Shape 27"/>
          <p:cNvSpPr/>
          <p:nvPr/>
        </p:nvSpPr>
        <p:spPr>
          <a:xfrm>
            <a:off x="1976199" y="6606778"/>
            <a:ext cx="10678001" cy="1029414"/>
          </a:xfrm>
          <a:prstGeom prst="rect">
            <a:avLst/>
          </a:prstGeom>
          <a:solidFill>
            <a:srgbClr val="000000">
              <a:alpha val="4000"/>
            </a:srgbClr>
          </a:solidFill>
          <a:ln/>
        </p:spPr>
      </p:sp>
      <p:sp>
        <p:nvSpPr>
          <p:cNvPr id="30" name="Text 28"/>
          <p:cNvSpPr/>
          <p:nvPr/>
        </p:nvSpPr>
        <p:spPr>
          <a:xfrm>
            <a:off x="2145387" y="6715720"/>
            <a:ext cx="1859994" cy="541020"/>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Prepare Final Presentation</a:t>
            </a:r>
            <a:endParaRPr lang="en-US" sz="1300" dirty="0"/>
          </a:p>
        </p:txBody>
      </p:sp>
      <p:sp>
        <p:nvSpPr>
          <p:cNvPr id="31" name="Text 29"/>
          <p:cNvSpPr/>
          <p:nvPr/>
        </p:nvSpPr>
        <p:spPr>
          <a:xfrm>
            <a:off x="4350901" y="6715720"/>
            <a:ext cx="3296722" cy="541020"/>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Compile all results, visualizations, and insights into a final slide deck.</a:t>
            </a:r>
            <a:endParaRPr lang="en-US" sz="1300" dirty="0"/>
          </a:p>
        </p:txBody>
      </p:sp>
      <p:sp>
        <p:nvSpPr>
          <p:cNvPr id="32" name="Text 30"/>
          <p:cNvSpPr/>
          <p:nvPr/>
        </p:nvSpPr>
        <p:spPr>
          <a:xfrm>
            <a:off x="7993142" y="6715720"/>
            <a:ext cx="857845" cy="270510"/>
          </a:xfrm>
          <a:prstGeom prst="rect">
            <a:avLst/>
          </a:prstGeom>
          <a:noFill/>
          <a:ln/>
        </p:spPr>
        <p:txBody>
          <a:bodyPr wrap="non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Week 12</a:t>
            </a:r>
            <a:endParaRPr lang="en-US" sz="1300" dirty="0"/>
          </a:p>
        </p:txBody>
      </p:sp>
      <p:sp>
        <p:nvSpPr>
          <p:cNvPr id="33" name="Text 31"/>
          <p:cNvSpPr/>
          <p:nvPr/>
        </p:nvSpPr>
        <p:spPr>
          <a:xfrm>
            <a:off x="9196507" y="6715720"/>
            <a:ext cx="3288744" cy="811530"/>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Clear, data driven final presentation demonstrating dataset, methodology, and feature extraction performance.</a:t>
            </a:r>
            <a:endParaRPr lang="en-US" sz="13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Slide 1</vt:lpstr>
      <vt:lpstr>Slide 2</vt:lpstr>
      <vt:lpstr>Slide 3</vt:lpstr>
      <vt:lpstr>Slide 4</vt:lpstr>
      <vt:lpstr>Slide 5</vt:lpstr>
      <vt:lpstr>Slide 6</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2026-01-21T18:15:33Z</dcterms:created>
  <dcterms:modified xsi:type="dcterms:W3CDTF">2026-01-21T18:15:33Z</dcterms:modified>
</cp:coreProperties>
</file>